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447" r:id="rId2"/>
    <p:sldId id="461" r:id="rId3"/>
    <p:sldId id="288" r:id="rId4"/>
    <p:sldId id="466" r:id="rId5"/>
    <p:sldId id="468" r:id="rId6"/>
    <p:sldId id="454" r:id="rId7"/>
    <p:sldId id="289" r:id="rId8"/>
    <p:sldId id="413" r:id="rId9"/>
    <p:sldId id="410" r:id="rId10"/>
    <p:sldId id="412" r:id="rId11"/>
    <p:sldId id="451" r:id="rId12"/>
    <p:sldId id="291" r:id="rId13"/>
    <p:sldId id="292" r:id="rId14"/>
    <p:sldId id="293" r:id="rId15"/>
    <p:sldId id="294" r:id="rId16"/>
    <p:sldId id="295" r:id="rId17"/>
    <p:sldId id="296" r:id="rId18"/>
    <p:sldId id="297" r:id="rId19"/>
    <p:sldId id="298" r:id="rId20"/>
    <p:sldId id="415" r:id="rId21"/>
    <p:sldId id="443" r:id="rId22"/>
    <p:sldId id="444" r:id="rId23"/>
    <p:sldId id="446" r:id="rId24"/>
    <p:sldId id="445" r:id="rId25"/>
    <p:sldId id="465" r:id="rId26"/>
    <p:sldId id="462" r:id="rId27"/>
    <p:sldId id="463" r:id="rId28"/>
    <p:sldId id="464" r:id="rId29"/>
    <p:sldId id="448" r:id="rId30"/>
    <p:sldId id="471" r:id="rId31"/>
    <p:sldId id="472" r:id="rId32"/>
    <p:sldId id="473" r:id="rId33"/>
    <p:sldId id="475" r:id="rId34"/>
    <p:sldId id="476" r:id="rId35"/>
    <p:sldId id="477" r:id="rId36"/>
    <p:sldId id="478" r:id="rId37"/>
    <p:sldId id="479" r:id="rId38"/>
    <p:sldId id="480" r:id="rId39"/>
    <p:sldId id="481" r:id="rId40"/>
    <p:sldId id="482" r:id="rId41"/>
    <p:sldId id="483" r:id="rId42"/>
    <p:sldId id="484" r:id="rId43"/>
    <p:sldId id="485" r:id="rId44"/>
    <p:sldId id="486" r:id="rId45"/>
    <p:sldId id="474" r:id="rId46"/>
    <p:sldId id="487" r:id="rId47"/>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1" autoAdjust="0"/>
    <p:restoredTop sz="94660"/>
  </p:normalViewPr>
  <p:slideViewPr>
    <p:cSldViewPr snapToGrid="0">
      <p:cViewPr varScale="1">
        <p:scale>
          <a:sx n="114" d="100"/>
          <a:sy n="114" d="100"/>
        </p:scale>
        <p:origin x="300" y="114"/>
      </p:cViewPr>
      <p:guideLst/>
    </p:cSldViewPr>
  </p:slideViewPr>
  <p:notesTextViewPr>
    <p:cViewPr>
      <p:scale>
        <a:sx n="1" d="1"/>
        <a:sy n="1" d="1"/>
      </p:scale>
      <p:origin x="0" y="0"/>
    </p:cViewPr>
  </p:notesTextViewPr>
  <p:sorterViewPr>
    <p:cViewPr>
      <p:scale>
        <a:sx n="100" d="100"/>
        <a:sy n="100" d="100"/>
      </p:scale>
      <p:origin x="0" y="-21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6725"/>
          </a:xfrm>
          <a:prstGeom prst="rect">
            <a:avLst/>
          </a:prstGeom>
        </p:spPr>
        <p:txBody>
          <a:bodyPr vert="horz" lIns="91440" tIns="45720" rIns="91440" bIns="45720" rtlCol="0"/>
          <a:lstStyle>
            <a:lvl1pPr algn="r">
              <a:defRPr sz="1200"/>
            </a:lvl1pPr>
          </a:lstStyle>
          <a:p>
            <a:fld id="{A937F1A1-E733-40FD-A661-827A40E891BD}" type="datetimeFigureOut">
              <a:rPr lang="en-US" smtClean="0"/>
              <a:t>8/28/2022</a:t>
            </a:fld>
            <a:endParaRPr lang="en-US"/>
          </a:p>
        </p:txBody>
      </p:sp>
      <p:sp>
        <p:nvSpPr>
          <p:cNvPr id="4" name="Footer Placeholder 3"/>
          <p:cNvSpPr>
            <a:spLocks noGrp="1"/>
          </p:cNvSpPr>
          <p:nvPr>
            <p:ph type="ftr" sz="quarter" idx="2"/>
          </p:nvPr>
        </p:nvSpPr>
        <p:spPr>
          <a:xfrm>
            <a:off x="0" y="8842375"/>
            <a:ext cx="3043238"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6725"/>
          </a:xfrm>
          <a:prstGeom prst="rect">
            <a:avLst/>
          </a:prstGeom>
        </p:spPr>
        <p:txBody>
          <a:bodyPr vert="horz" lIns="91440" tIns="45720" rIns="91440" bIns="45720" rtlCol="0" anchor="b"/>
          <a:lstStyle>
            <a:lvl1pPr algn="r">
              <a:defRPr sz="1200"/>
            </a:lvl1pPr>
          </a:lstStyle>
          <a:p>
            <a:fld id="{7415B130-D3DD-4DEF-B844-BE958968B9F4}" type="slidenum">
              <a:rPr lang="en-US" smtClean="0"/>
              <a:t>‹#›</a:t>
            </a:fld>
            <a:endParaRPr lang="en-US"/>
          </a:p>
        </p:txBody>
      </p:sp>
    </p:spTree>
    <p:extLst>
      <p:ext uri="{BB962C8B-B14F-4D97-AF65-F5344CB8AC3E}">
        <p14:creationId xmlns:p14="http://schemas.microsoft.com/office/powerpoint/2010/main" val="1798933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A24FBE77-C78C-4826-8B56-42CBA21798A1}" type="datetimeFigureOut">
              <a:rPr lang="en-US" smtClean="0"/>
              <a:t>8/28/2022</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180DE386-CDDA-439E-A037-3AF0E4788B70}" type="slidenum">
              <a:rPr lang="en-US" smtClean="0"/>
              <a:t>‹#›</a:t>
            </a:fld>
            <a:endParaRPr lang="en-US"/>
          </a:p>
        </p:txBody>
      </p:sp>
    </p:spTree>
    <p:extLst>
      <p:ext uri="{BB962C8B-B14F-4D97-AF65-F5344CB8AC3E}">
        <p14:creationId xmlns:p14="http://schemas.microsoft.com/office/powerpoint/2010/main" val="35157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Fuzzy Logic is so important in real world scenario because most of the scenarios do not have distinct values, but are based on approximation. For e.g., the no. of RBC in your blood cannot be actually counted, but we can always have an estimated value. Or, the growth of bacteria in a particular environment can only be predicted but we cannot have the correct value.</a:t>
            </a:r>
          </a:p>
          <a:p>
            <a:r>
              <a:rPr lang="en-US"/>
              <a:t>Fuzzy logic operates on the concept of membership and the degrees of membership, which ranges from 0 to 1.</a:t>
            </a:r>
          </a:p>
        </p:txBody>
      </p:sp>
      <p:sp>
        <p:nvSpPr>
          <p:cNvPr id="4" name="Slide Number Placeholder 3"/>
          <p:cNvSpPr>
            <a:spLocks noGrp="1"/>
          </p:cNvSpPr>
          <p:nvPr>
            <p:ph type="sldNum" sz="quarter" idx="10"/>
          </p:nvPr>
        </p:nvSpPr>
        <p:spPr/>
        <p:txBody>
          <a:bodyPr/>
          <a:lstStyle/>
          <a:p>
            <a:fld id="{DF9F22E2-C438-408A-9E63-D847CCB7DBA4}" type="slidenum">
              <a:rPr lang="en-US" smtClean="0"/>
              <a:t>7</a:t>
            </a:fld>
            <a:endParaRPr lang="en-US"/>
          </a:p>
        </p:txBody>
      </p:sp>
    </p:spTree>
    <p:extLst>
      <p:ext uri="{BB962C8B-B14F-4D97-AF65-F5344CB8AC3E}">
        <p14:creationId xmlns:p14="http://schemas.microsoft.com/office/powerpoint/2010/main" val="2214050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3FC3-0F97-4116-9897-3D5A05B259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876285-EEC9-473D-9FA4-8A4B70B41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0083C4-19C4-47FA-ABAE-231DD68143AB}"/>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5" name="Footer Placeholder 4">
            <a:extLst>
              <a:ext uri="{FF2B5EF4-FFF2-40B4-BE49-F238E27FC236}">
                <a16:creationId xmlns:a16="http://schemas.microsoft.com/office/drawing/2014/main" id="{82440E3C-FFAC-4C06-B372-2CC799CCA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8F403-276D-46D9-AB7B-A07148305170}"/>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246100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FB8B-5B48-44C7-B292-7ABAF1736D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731FCD-02D8-4B7A-98D8-0476409F01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F9929-AFE6-4B03-98AD-49F9026A9F6F}"/>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5" name="Footer Placeholder 4">
            <a:extLst>
              <a:ext uri="{FF2B5EF4-FFF2-40B4-BE49-F238E27FC236}">
                <a16:creationId xmlns:a16="http://schemas.microsoft.com/office/drawing/2014/main" id="{FC41469C-EA22-4785-8CC3-B773D85CC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5A5D1-52F9-4C25-90C6-F334536A6283}"/>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194003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CFB36-D088-4D64-B5E4-AB5C773707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FF7447-7FF4-4368-8132-49F99DC32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546AA-3EAF-4D61-B7A2-01B3C6211DAD}"/>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5" name="Footer Placeholder 4">
            <a:extLst>
              <a:ext uri="{FF2B5EF4-FFF2-40B4-BE49-F238E27FC236}">
                <a16:creationId xmlns:a16="http://schemas.microsoft.com/office/drawing/2014/main" id="{BAD97EA1-4F87-4DC2-81CE-A940780FE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9D2A0-506D-40C4-872F-F71FEE4F9B81}"/>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1647343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AD06-9008-4323-9A62-AA588284534A}"/>
              </a:ext>
            </a:extLst>
          </p:cNvPr>
          <p:cNvSpPr>
            <a:spLocks noGrp="1"/>
          </p:cNvSpPr>
          <p:nvPr>
            <p:ph type="title"/>
          </p:nvPr>
        </p:nvSpPr>
        <p:spPr>
          <a:xfrm>
            <a:off x="838200" y="0"/>
            <a:ext cx="10515600" cy="873740"/>
          </a:xfrm>
          <a:ln>
            <a:noFill/>
          </a:ln>
          <a:effectLst/>
          <a:scene3d>
            <a:camera prst="orthographicFront">
              <a:rot lat="0" lon="0" rev="0"/>
            </a:camera>
            <a:lightRig rig="contrasting" dir="t">
              <a:rot lat="0" lon="0" rev="7800000"/>
            </a:lightRig>
          </a:scene3d>
          <a:sp3d>
            <a:bevelT w="139700" h="139700"/>
          </a:sp3d>
        </p:spPr>
        <p:style>
          <a:lnRef idx="1">
            <a:schemeClr val="accent5"/>
          </a:lnRef>
          <a:fillRef idx="2">
            <a:schemeClr val="accent5"/>
          </a:fillRef>
          <a:effectRef idx="1">
            <a:schemeClr val="accent5"/>
          </a:effectRef>
          <a:fontRef idx="minor">
            <a:schemeClr val="dk1"/>
          </a:fontRef>
        </p:style>
        <p:txBody>
          <a:bodyPr>
            <a:normAutofit/>
          </a:bodyPr>
          <a:lstStyle>
            <a:lvl1pPr algn="ctr">
              <a:defRPr sz="4800">
                <a:latin typeface="Narkisim" panose="020E0502050101010101" pitchFamily="34" charset="-79"/>
                <a:cs typeface="Narkisim" panose="020E0502050101010101" pitchFamily="34" charset="-79"/>
              </a:defRPr>
            </a:lvl1pPr>
          </a:lstStyle>
          <a:p>
            <a:r>
              <a:rPr lang="en-US"/>
              <a:t>Click to edit Master title style</a:t>
            </a:r>
          </a:p>
        </p:txBody>
      </p:sp>
      <p:sp>
        <p:nvSpPr>
          <p:cNvPr id="4" name="Date Placeholder 3">
            <a:extLst>
              <a:ext uri="{FF2B5EF4-FFF2-40B4-BE49-F238E27FC236}">
                <a16:creationId xmlns:a16="http://schemas.microsoft.com/office/drawing/2014/main" id="{9AD6C517-9A34-41A5-AF11-D4FBD714D568}"/>
              </a:ext>
            </a:extLst>
          </p:cNvPr>
          <p:cNvSpPr>
            <a:spLocks noGrp="1"/>
          </p:cNvSpPr>
          <p:nvPr>
            <p:ph type="dt" sz="half" idx="10"/>
          </p:nvPr>
        </p:nvSpPr>
        <p:spPr/>
        <p:txBody>
          <a:bodyPr/>
          <a:lstStyle/>
          <a:p>
            <a:fld id="{5E023F13-AEE7-477B-93B1-61C10C831E23}" type="datetime1">
              <a:rPr lang="en-US" smtClean="0"/>
              <a:t>8/28/2022</a:t>
            </a:fld>
            <a:endParaRPr lang="en-US"/>
          </a:p>
        </p:txBody>
      </p:sp>
      <p:sp>
        <p:nvSpPr>
          <p:cNvPr id="5" name="Footer Placeholder 4">
            <a:extLst>
              <a:ext uri="{FF2B5EF4-FFF2-40B4-BE49-F238E27FC236}">
                <a16:creationId xmlns:a16="http://schemas.microsoft.com/office/drawing/2014/main" id="{96DF40F1-AF45-4C91-9D41-86EB900A5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468E0-BC80-402F-B729-C63B87A0E6E3}"/>
              </a:ext>
            </a:extLst>
          </p:cNvPr>
          <p:cNvSpPr>
            <a:spLocks noGrp="1"/>
          </p:cNvSpPr>
          <p:nvPr>
            <p:ph type="sldNum" sz="quarter" idx="12"/>
          </p:nvPr>
        </p:nvSpPr>
        <p:spPr>
          <a:xfrm>
            <a:off x="11194026" y="6356350"/>
            <a:ext cx="749710" cy="365125"/>
          </a:xfrm>
        </p:spPr>
        <p:txBody>
          <a:bodyPr/>
          <a:lstStyle>
            <a:lvl1pPr>
              <a:defRPr sz="1800" b="0">
                <a:latin typeface="Narkisim" panose="020E0502050101010101" pitchFamily="34" charset="-79"/>
                <a:cs typeface="Narkisim" panose="020E0502050101010101" pitchFamily="34" charset="-79"/>
              </a:defRPr>
            </a:lvl1pPr>
          </a:lstStyle>
          <a:p>
            <a:fld id="{1E81BDB4-5F3F-464A-A32A-75B544C87B3D}" type="slidenum">
              <a:rPr lang="en-US" smtClean="0"/>
              <a:pPr/>
              <a:t>‹#›</a:t>
            </a:fld>
            <a:endParaRPr lang="en-US"/>
          </a:p>
        </p:txBody>
      </p:sp>
    </p:spTree>
    <p:extLst>
      <p:ext uri="{BB962C8B-B14F-4D97-AF65-F5344CB8AC3E}">
        <p14:creationId xmlns:p14="http://schemas.microsoft.com/office/powerpoint/2010/main" val="258097500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219200"/>
          </a:xfrm>
        </p:spPr>
        <p:txBody>
          <a:bodyPr/>
          <a:lstStyle/>
          <a:p>
            <a:r>
              <a:rPr lang="en-US"/>
              <a:t>Click to edit Master title style</a:t>
            </a:r>
          </a:p>
        </p:txBody>
      </p:sp>
      <p:sp>
        <p:nvSpPr>
          <p:cNvPr id="3" name="Text Placeholder 2"/>
          <p:cNvSpPr>
            <a:spLocks noGrp="1"/>
          </p:cNvSpPr>
          <p:nvPr>
            <p:ph type="body" sz="half" idx="1"/>
          </p:nvPr>
        </p:nvSpPr>
        <p:spPr>
          <a:xfrm>
            <a:off x="914400" y="18288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828800"/>
            <a:ext cx="5080000" cy="4114800"/>
          </a:xfrm>
        </p:spPr>
        <p:txBody>
          <a:bodyPr/>
          <a:lstStyle/>
          <a:p>
            <a:pPr lvl="0"/>
            <a:endParaRPr lang="en-US" noProof="0"/>
          </a:p>
        </p:txBody>
      </p:sp>
    </p:spTree>
    <p:extLst>
      <p:ext uri="{BB962C8B-B14F-4D97-AF65-F5344CB8AC3E}">
        <p14:creationId xmlns:p14="http://schemas.microsoft.com/office/powerpoint/2010/main" val="2454326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D914-5387-4CD8-B7FB-6AAFC7E9B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B1766F-0BF3-4237-9EBB-DCD0FD466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39D36-3D20-4B43-BF36-784586AB2795}"/>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5" name="Footer Placeholder 4">
            <a:extLst>
              <a:ext uri="{FF2B5EF4-FFF2-40B4-BE49-F238E27FC236}">
                <a16:creationId xmlns:a16="http://schemas.microsoft.com/office/drawing/2014/main" id="{6D29438E-CE2F-4A63-AF03-567AD0366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F5BD9-2D51-4881-8747-CD82D8CD6D09}"/>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3471435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6277-1482-477A-98A3-43182F54B0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B39375-99FF-4AD5-BB93-20BD1E49D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E03A6D-9C97-49E1-A5DA-71AB6D8A6606}"/>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5" name="Footer Placeholder 4">
            <a:extLst>
              <a:ext uri="{FF2B5EF4-FFF2-40B4-BE49-F238E27FC236}">
                <a16:creationId xmlns:a16="http://schemas.microsoft.com/office/drawing/2014/main" id="{A9808D0F-DAAA-4120-A07E-DD5FC21C9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AFBF9-6DF7-4524-8A51-A8FD962FA9A9}"/>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891987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0FF1-D1CA-4431-9D7E-8ADA2AFD3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1BA873-1324-4972-A301-5759F8478C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B896D9-2D06-43F0-ADBF-0FFED8CEF3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9118AF-CB13-4CD0-AD30-0550B0CC7C13}"/>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6" name="Footer Placeholder 5">
            <a:extLst>
              <a:ext uri="{FF2B5EF4-FFF2-40B4-BE49-F238E27FC236}">
                <a16:creationId xmlns:a16="http://schemas.microsoft.com/office/drawing/2014/main" id="{73878D84-9F60-48C5-BA71-073C0153D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1686BE-936C-487F-B481-5915F97ED238}"/>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422302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704C2-33C8-493B-A544-4690431BDD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66A2C6-0013-445D-9783-C364A33738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6EAC14-8013-4BDB-BD11-7FE145FB5F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B7F4BB-97C8-43AA-B0EA-56FDBE12D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2B8F52-20B6-40C7-9A9E-D04E774785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4D9440-83A1-4283-8851-2F3FC44E40B5}"/>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8" name="Footer Placeholder 7">
            <a:extLst>
              <a:ext uri="{FF2B5EF4-FFF2-40B4-BE49-F238E27FC236}">
                <a16:creationId xmlns:a16="http://schemas.microsoft.com/office/drawing/2014/main" id="{DD4D6C2E-9166-4FE7-A7DC-25BB9965D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2E0364-363C-43CD-B998-EBF8164F9989}"/>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264953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5EF41-0483-4D99-8B00-9AE4A04FE3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01094A-44E5-4DB8-B5B7-81A9B00019C2}"/>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4" name="Footer Placeholder 3">
            <a:extLst>
              <a:ext uri="{FF2B5EF4-FFF2-40B4-BE49-F238E27FC236}">
                <a16:creationId xmlns:a16="http://schemas.microsoft.com/office/drawing/2014/main" id="{55FF13AC-6408-4CAD-9DC2-AC2839009E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2E6B37-5740-4888-A87B-3FFEF73CCC1F}"/>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1652861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BC8495-C9FB-427A-8D48-3677CC5D4720}"/>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3" name="Footer Placeholder 2">
            <a:extLst>
              <a:ext uri="{FF2B5EF4-FFF2-40B4-BE49-F238E27FC236}">
                <a16:creationId xmlns:a16="http://schemas.microsoft.com/office/drawing/2014/main" id="{03956A37-7833-46EE-93A7-43C53C19D7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414989-231D-4D63-B213-B367175CCA30}"/>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1970389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6D3D6-7B48-45F4-AEAE-39F324E01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2ADA92-52F6-49B4-B558-E98783BE04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5CE6EA-97E2-4755-9155-2FF6DF5DA6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3991D4-E188-483F-93D7-551B553F18D9}"/>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6" name="Footer Placeholder 5">
            <a:extLst>
              <a:ext uri="{FF2B5EF4-FFF2-40B4-BE49-F238E27FC236}">
                <a16:creationId xmlns:a16="http://schemas.microsoft.com/office/drawing/2014/main" id="{85E9AC8D-DD4A-45DC-A2ED-7A95D397AB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78744-F0CC-4CDE-B7E3-F3E7EEE3E0CF}"/>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192481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FB9AC-C600-4EFA-9C68-EB87E16418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842770-11E3-42C7-8177-11BF767BD9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DC093C-7161-47CC-92BA-0FF3030F45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38C6B3-63DA-416D-9227-3EF88FE6D9F6}"/>
              </a:ext>
            </a:extLst>
          </p:cNvPr>
          <p:cNvSpPr>
            <a:spLocks noGrp="1"/>
          </p:cNvSpPr>
          <p:nvPr>
            <p:ph type="dt" sz="half" idx="10"/>
          </p:nvPr>
        </p:nvSpPr>
        <p:spPr/>
        <p:txBody>
          <a:bodyPr/>
          <a:lstStyle/>
          <a:p>
            <a:fld id="{50A85157-5D16-49E8-A6E9-0EDFB6487206}" type="datetimeFigureOut">
              <a:rPr lang="en-US" smtClean="0"/>
              <a:t>8/28/2022</a:t>
            </a:fld>
            <a:endParaRPr lang="en-US"/>
          </a:p>
        </p:txBody>
      </p:sp>
      <p:sp>
        <p:nvSpPr>
          <p:cNvPr id="6" name="Footer Placeholder 5">
            <a:extLst>
              <a:ext uri="{FF2B5EF4-FFF2-40B4-BE49-F238E27FC236}">
                <a16:creationId xmlns:a16="http://schemas.microsoft.com/office/drawing/2014/main" id="{268FD4F5-4D21-4C87-AF99-24A2FD92A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348DF2-DD51-4072-8924-A4293DF6E1D6}"/>
              </a:ext>
            </a:extLst>
          </p:cNvPr>
          <p:cNvSpPr>
            <a:spLocks noGrp="1"/>
          </p:cNvSpPr>
          <p:nvPr>
            <p:ph type="sldNum" sz="quarter" idx="12"/>
          </p:nvPr>
        </p:nvSpPr>
        <p:spPr/>
        <p:txBody>
          <a:bodyPr/>
          <a:lstStyle/>
          <a:p>
            <a:fld id="{D70310D6-3D45-4E3E-8F39-A42A7EFDD383}" type="slidenum">
              <a:rPr lang="en-US" smtClean="0"/>
              <a:t>‹#›</a:t>
            </a:fld>
            <a:endParaRPr lang="en-US"/>
          </a:p>
        </p:txBody>
      </p:sp>
    </p:spTree>
    <p:extLst>
      <p:ext uri="{BB962C8B-B14F-4D97-AF65-F5344CB8AC3E}">
        <p14:creationId xmlns:p14="http://schemas.microsoft.com/office/powerpoint/2010/main" val="3142422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47B77B-D0BB-41A7-9CC9-B81023AE0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4E19DF-5E1C-4ADC-B406-5D091E26B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4B659-C96D-451E-8883-30C1C1B11F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85157-5D16-49E8-A6E9-0EDFB6487206}" type="datetimeFigureOut">
              <a:rPr lang="en-US" smtClean="0"/>
              <a:t>8/28/2022</a:t>
            </a:fld>
            <a:endParaRPr lang="en-US"/>
          </a:p>
        </p:txBody>
      </p:sp>
      <p:sp>
        <p:nvSpPr>
          <p:cNvPr id="5" name="Footer Placeholder 4">
            <a:extLst>
              <a:ext uri="{FF2B5EF4-FFF2-40B4-BE49-F238E27FC236}">
                <a16:creationId xmlns:a16="http://schemas.microsoft.com/office/drawing/2014/main" id="{BD845AC0-0ADC-4CF2-97A6-161FF31258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43B66-90C6-487B-94AB-1F5576A649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0310D6-3D45-4E3E-8F39-A42A7EFDD383}" type="slidenum">
              <a:rPr lang="en-US" smtClean="0"/>
              <a:t>‹#›</a:t>
            </a:fld>
            <a:endParaRPr lang="en-US"/>
          </a:p>
        </p:txBody>
      </p:sp>
    </p:spTree>
    <p:extLst>
      <p:ext uri="{BB962C8B-B14F-4D97-AF65-F5344CB8AC3E}">
        <p14:creationId xmlns:p14="http://schemas.microsoft.com/office/powerpoint/2010/main" val="950731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image" Target="../media/image29.wmf"/></Relationships>
</file>

<file path=ppt/slides/_rels/slide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3.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5.wmf"/><Relationship Id="rId5" Type="http://schemas.openxmlformats.org/officeDocument/2006/relationships/oleObject" Target="../embeddings/oleObject7.bin"/><Relationship Id="rId4" Type="http://schemas.openxmlformats.org/officeDocument/2006/relationships/image" Target="../media/image34.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7.wmf"/><Relationship Id="rId5" Type="http://schemas.openxmlformats.org/officeDocument/2006/relationships/oleObject" Target="../embeddings/oleObject9.bin"/><Relationship Id="rId4" Type="http://schemas.openxmlformats.org/officeDocument/2006/relationships/image" Target="../media/image36.wmf"/></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11633" y="5295963"/>
            <a:ext cx="4572000" cy="923330"/>
          </a:xfrm>
          <a:prstGeom prst="rect">
            <a:avLst/>
          </a:prstGeom>
        </p:spPr>
        <p:txBody>
          <a:bodyPr>
            <a:spAutoFit/>
          </a:bodyPr>
          <a:lstStyle>
            <a:defPPr>
              <a:defRPr lang="en-US"/>
            </a:defPPr>
            <a:lvl1pPr algn="ctr" rtl="0" fontAlgn="base">
              <a:spcBef>
                <a:spcPct val="50000"/>
              </a:spcBef>
              <a:spcAft>
                <a:spcPct val="0"/>
              </a:spcAft>
              <a:defRPr sz="1200" b="1" kern="1200">
                <a:solidFill>
                  <a:srgbClr val="FFFF00"/>
                </a:solidFill>
                <a:latin typeface="Arial" pitchFamily="34" charset="0"/>
                <a:ea typeface="+mn-ea"/>
                <a:cs typeface="+mn-cs"/>
              </a:defRPr>
            </a:lvl1pPr>
            <a:lvl2pPr marL="457200" algn="ctr" rtl="0" fontAlgn="base">
              <a:spcBef>
                <a:spcPct val="50000"/>
              </a:spcBef>
              <a:spcAft>
                <a:spcPct val="0"/>
              </a:spcAft>
              <a:defRPr sz="1200" b="1" kern="1200">
                <a:solidFill>
                  <a:srgbClr val="FFFF00"/>
                </a:solidFill>
                <a:latin typeface="Arial" pitchFamily="34" charset="0"/>
                <a:ea typeface="+mn-ea"/>
                <a:cs typeface="+mn-cs"/>
              </a:defRPr>
            </a:lvl2pPr>
            <a:lvl3pPr marL="914400" algn="ctr" rtl="0" fontAlgn="base">
              <a:spcBef>
                <a:spcPct val="50000"/>
              </a:spcBef>
              <a:spcAft>
                <a:spcPct val="0"/>
              </a:spcAft>
              <a:defRPr sz="1200" b="1" kern="1200">
                <a:solidFill>
                  <a:srgbClr val="FFFF00"/>
                </a:solidFill>
                <a:latin typeface="Arial" pitchFamily="34" charset="0"/>
                <a:ea typeface="+mn-ea"/>
                <a:cs typeface="+mn-cs"/>
              </a:defRPr>
            </a:lvl3pPr>
            <a:lvl4pPr marL="1371600" algn="ctr" rtl="0" fontAlgn="base">
              <a:spcBef>
                <a:spcPct val="50000"/>
              </a:spcBef>
              <a:spcAft>
                <a:spcPct val="0"/>
              </a:spcAft>
              <a:defRPr sz="1200" b="1" kern="1200">
                <a:solidFill>
                  <a:srgbClr val="FFFF00"/>
                </a:solidFill>
                <a:latin typeface="Arial" pitchFamily="34" charset="0"/>
                <a:ea typeface="+mn-ea"/>
                <a:cs typeface="+mn-cs"/>
              </a:defRPr>
            </a:lvl4pPr>
            <a:lvl5pPr marL="1828800" algn="ctr" rtl="0" fontAlgn="base">
              <a:spcBef>
                <a:spcPct val="50000"/>
              </a:spcBef>
              <a:spcAft>
                <a:spcPct val="0"/>
              </a:spcAft>
              <a:defRPr sz="1200" b="1" kern="1200">
                <a:solidFill>
                  <a:srgbClr val="FFFF00"/>
                </a:solidFill>
                <a:latin typeface="Arial" pitchFamily="34" charset="0"/>
                <a:ea typeface="+mn-ea"/>
                <a:cs typeface="+mn-cs"/>
              </a:defRPr>
            </a:lvl5pPr>
            <a:lvl6pPr marL="2286000" algn="l" defTabSz="914400" rtl="0" eaLnBrk="1" latinLnBrk="0" hangingPunct="1">
              <a:defRPr sz="1200" b="1" kern="1200">
                <a:solidFill>
                  <a:srgbClr val="FFFF00"/>
                </a:solidFill>
                <a:latin typeface="Arial" pitchFamily="34" charset="0"/>
                <a:ea typeface="+mn-ea"/>
                <a:cs typeface="+mn-cs"/>
              </a:defRPr>
            </a:lvl6pPr>
            <a:lvl7pPr marL="2743200" algn="l" defTabSz="914400" rtl="0" eaLnBrk="1" latinLnBrk="0" hangingPunct="1">
              <a:defRPr sz="1200" b="1" kern="1200">
                <a:solidFill>
                  <a:srgbClr val="FFFF00"/>
                </a:solidFill>
                <a:latin typeface="Arial" pitchFamily="34" charset="0"/>
                <a:ea typeface="+mn-ea"/>
                <a:cs typeface="+mn-cs"/>
              </a:defRPr>
            </a:lvl7pPr>
            <a:lvl8pPr marL="3200400" algn="l" defTabSz="914400" rtl="0" eaLnBrk="1" latinLnBrk="0" hangingPunct="1">
              <a:defRPr sz="1200" b="1" kern="1200">
                <a:solidFill>
                  <a:srgbClr val="FFFF00"/>
                </a:solidFill>
                <a:latin typeface="Arial" pitchFamily="34" charset="0"/>
                <a:ea typeface="+mn-ea"/>
                <a:cs typeface="+mn-cs"/>
              </a:defRPr>
            </a:lvl8pPr>
            <a:lvl9pPr marL="3657600" algn="l" defTabSz="914400" rtl="0" eaLnBrk="1" latinLnBrk="0" hangingPunct="1">
              <a:defRPr sz="1200" b="1" kern="1200">
                <a:solidFill>
                  <a:srgbClr val="FFFF00"/>
                </a:solidFill>
                <a:latin typeface="Arial" pitchFamily="34" charset="0"/>
                <a:ea typeface="+mn-ea"/>
                <a:cs typeface="+mn-cs"/>
              </a:defRPr>
            </a:lvl9pPr>
          </a:lstStyle>
          <a:p>
            <a:pPr algn="ctr"/>
            <a:endParaRPr lang="en-US" sz="1800" dirty="0">
              <a:solidFill>
                <a:schemeClr val="tx1"/>
              </a:solidFill>
            </a:endParaRPr>
          </a:p>
          <a:p>
            <a:pPr algn="ctr"/>
            <a:r>
              <a:rPr lang="en-US" dirty="0">
                <a:solidFill>
                  <a:schemeClr val="tx1"/>
                </a:solidFill>
              </a:rPr>
              <a:t>Dr. Victor Chen</a:t>
            </a:r>
          </a:p>
          <a:p>
            <a:pPr algn="ctr"/>
            <a:r>
              <a:rPr lang="en-US" dirty="0">
                <a:solidFill>
                  <a:schemeClr val="tx1"/>
                </a:solidFill>
              </a:rPr>
              <a:t>Fall 2022</a:t>
            </a:r>
          </a:p>
        </p:txBody>
      </p:sp>
      <p:sp>
        <p:nvSpPr>
          <p:cNvPr id="5" name="Title 1"/>
          <p:cNvSpPr txBox="1">
            <a:spLocks/>
          </p:cNvSpPr>
          <p:nvPr/>
        </p:nvSpPr>
        <p:spPr>
          <a:xfrm>
            <a:off x="1280744" y="449982"/>
            <a:ext cx="7772400" cy="23814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400" dirty="0">
                <a:latin typeface="Arial" panose="020B0604020202020204" pitchFamily="34" charset="0"/>
                <a:cs typeface="Arial" panose="020B0604020202020204" pitchFamily="34" charset="0"/>
              </a:rPr>
              <a:t>Lecture 12 </a:t>
            </a:r>
            <a:br>
              <a:rPr lang="en-US" sz="3400" dirty="0">
                <a:latin typeface="Arial" panose="020B0604020202020204" pitchFamily="34" charset="0"/>
                <a:cs typeface="Arial" panose="020B0604020202020204" pitchFamily="34" charset="0"/>
              </a:rPr>
            </a:br>
            <a:r>
              <a:rPr lang="en-US" sz="3400" dirty="0">
                <a:latin typeface="Arial" panose="020B0604020202020204" pitchFamily="34" charset="0"/>
                <a:cs typeface="Arial" panose="020B0604020202020204" pitchFamily="34" charset="0"/>
              </a:rPr>
              <a:t>Fuzzy Logic and Expert Systems</a:t>
            </a:r>
            <a:br>
              <a:rPr lang="en-US" sz="3200" dirty="0"/>
            </a:br>
            <a:endParaRPr lang="en-US" sz="3200" dirty="0"/>
          </a:p>
        </p:txBody>
      </p:sp>
      <p:sp>
        <p:nvSpPr>
          <p:cNvPr id="8" name="Subtitle 2"/>
          <p:cNvSpPr>
            <a:spLocks noGrp="1"/>
          </p:cNvSpPr>
          <p:nvPr>
            <p:ph type="subTitle" idx="1"/>
          </p:nvPr>
        </p:nvSpPr>
        <p:spPr>
          <a:xfrm>
            <a:off x="2855422" y="3237285"/>
            <a:ext cx="6400800" cy="1752600"/>
          </a:xfrm>
        </p:spPr>
        <p:txBody>
          <a:bodyPr/>
          <a:lstStyle/>
          <a:p>
            <a:endParaRPr lang="en-US" b="1" dirty="0">
              <a:ea typeface="inherit"/>
              <a:cs typeface="inherit"/>
            </a:endParaRPr>
          </a:p>
          <a:p>
            <a:r>
              <a:rPr lang="en-US" sz="2800" b="1" dirty="0">
                <a:latin typeface="Arial" panose="020B0604020202020204" pitchFamily="34" charset="0"/>
                <a:ea typeface="inherit"/>
                <a:cs typeface="Arial" panose="020B0604020202020204" pitchFamily="34" charset="0"/>
              </a:rPr>
              <a:t>CS 180 – Intelligent Systems</a:t>
            </a:r>
            <a:endParaRPr lang="en-US" sz="2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2914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8875" y="200228"/>
            <a:ext cx="8303259" cy="689291"/>
          </a:xfrm>
          <a:prstGeom prst="rect">
            <a:avLst/>
          </a:prstGeom>
        </p:spPr>
        <p:txBody>
          <a:bodyPr vert="horz" wrap="square" lIns="0" tIns="12065" rIns="0" bIns="0" rtlCol="0" anchor="ctr">
            <a:spAutoFit/>
          </a:bodyPr>
          <a:lstStyle/>
          <a:p>
            <a:pPr marL="12700">
              <a:lnSpc>
                <a:spcPct val="100000"/>
              </a:lnSpc>
              <a:spcBef>
                <a:spcPts val="95"/>
              </a:spcBef>
            </a:pPr>
            <a:r>
              <a:rPr spc="-5" dirty="0">
                <a:latin typeface="Arial" panose="020B0604020202020204" pitchFamily="34" charset="0"/>
                <a:cs typeface="Arial" panose="020B0604020202020204" pitchFamily="34" charset="0"/>
              </a:rPr>
              <a:t>Operations </a:t>
            </a:r>
            <a:r>
              <a:rPr lang="en-US" spc="-5" dirty="0">
                <a:latin typeface="Arial" panose="020B0604020202020204" pitchFamily="34" charset="0"/>
                <a:cs typeface="Arial" panose="020B0604020202020204" pitchFamily="34" charset="0"/>
              </a:rPr>
              <a:t>on</a:t>
            </a:r>
            <a:r>
              <a:rPr spc="-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fuzzy</a:t>
            </a:r>
            <a:r>
              <a:rPr spc="-1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sets</a:t>
            </a:r>
          </a:p>
        </p:txBody>
      </p:sp>
      <p:sp>
        <p:nvSpPr>
          <p:cNvPr id="3" name="object 3"/>
          <p:cNvSpPr/>
          <p:nvPr/>
        </p:nvSpPr>
        <p:spPr>
          <a:xfrm>
            <a:off x="4423505" y="3788714"/>
            <a:ext cx="153670" cy="0"/>
          </a:xfrm>
          <a:custGeom>
            <a:avLst/>
            <a:gdLst/>
            <a:ahLst/>
            <a:cxnLst/>
            <a:rect l="l" t="t" r="r" b="b"/>
            <a:pathLst>
              <a:path w="153669">
                <a:moveTo>
                  <a:pt x="0" y="0"/>
                </a:moveTo>
                <a:lnTo>
                  <a:pt x="153519" y="0"/>
                </a:lnTo>
              </a:path>
            </a:pathLst>
          </a:custGeom>
          <a:ln w="11227">
            <a:solidFill>
              <a:srgbClr val="000000"/>
            </a:solidFill>
          </a:ln>
        </p:spPr>
        <p:txBody>
          <a:bodyPr wrap="square" lIns="0" tIns="0" rIns="0" bIns="0" rtlCol="0"/>
          <a:lstStyle/>
          <a:p>
            <a:endParaRPr/>
          </a:p>
        </p:txBody>
      </p:sp>
      <p:sp>
        <p:nvSpPr>
          <p:cNvPr id="4" name="object 4"/>
          <p:cNvSpPr/>
          <p:nvPr/>
        </p:nvSpPr>
        <p:spPr>
          <a:xfrm>
            <a:off x="6067926" y="3932937"/>
            <a:ext cx="128952" cy="73062"/>
          </a:xfrm>
          <a:custGeom>
            <a:avLst/>
            <a:gdLst/>
            <a:ahLst/>
            <a:cxnLst/>
            <a:rect l="l" t="t" r="r" b="b"/>
            <a:pathLst>
              <a:path w="80645">
                <a:moveTo>
                  <a:pt x="0" y="0"/>
                </a:moveTo>
                <a:lnTo>
                  <a:pt x="80438" y="0"/>
                </a:lnTo>
              </a:path>
            </a:pathLst>
          </a:custGeom>
          <a:ln w="5389">
            <a:solidFill>
              <a:srgbClr val="000000"/>
            </a:solidFill>
          </a:ln>
        </p:spPr>
        <p:txBody>
          <a:bodyPr wrap="square" lIns="0" tIns="0" rIns="0" bIns="0" rtlCol="0"/>
          <a:lstStyle/>
          <a:p>
            <a:endParaRPr/>
          </a:p>
        </p:txBody>
      </p:sp>
      <p:graphicFrame>
        <p:nvGraphicFramePr>
          <p:cNvPr id="5" name="object 5"/>
          <p:cNvGraphicFramePr>
            <a:graphicFrameLocks noGrp="1"/>
          </p:cNvGraphicFramePr>
          <p:nvPr>
            <p:extLst>
              <p:ext uri="{D42A27DB-BD31-4B8C-83A1-F6EECF244321}">
                <p14:modId xmlns:p14="http://schemas.microsoft.com/office/powerpoint/2010/main" val="3265641205"/>
              </p:ext>
            </p:extLst>
          </p:nvPr>
        </p:nvGraphicFramePr>
        <p:xfrm>
          <a:off x="1939924" y="1432829"/>
          <a:ext cx="6740024" cy="4510414"/>
        </p:xfrm>
        <a:graphic>
          <a:graphicData uri="http://schemas.openxmlformats.org/drawingml/2006/table">
            <a:tbl>
              <a:tblPr firstRow="1" bandRow="1">
                <a:tableStyleId>{2D5ABB26-0587-4C30-8999-92F81FD0307C}</a:tableStyleId>
              </a:tblPr>
              <a:tblGrid>
                <a:gridCol w="2074114">
                  <a:extLst>
                    <a:ext uri="{9D8B030D-6E8A-4147-A177-3AD203B41FA5}">
                      <a16:colId xmlns:a16="http://schemas.microsoft.com/office/drawing/2014/main" val="20000"/>
                    </a:ext>
                  </a:extLst>
                </a:gridCol>
                <a:gridCol w="1498911">
                  <a:extLst>
                    <a:ext uri="{9D8B030D-6E8A-4147-A177-3AD203B41FA5}">
                      <a16:colId xmlns:a16="http://schemas.microsoft.com/office/drawing/2014/main" val="20001"/>
                    </a:ext>
                  </a:extLst>
                </a:gridCol>
                <a:gridCol w="3166999">
                  <a:extLst>
                    <a:ext uri="{9D8B030D-6E8A-4147-A177-3AD203B41FA5}">
                      <a16:colId xmlns:a16="http://schemas.microsoft.com/office/drawing/2014/main" val="20003"/>
                    </a:ext>
                  </a:extLst>
                </a:gridCol>
              </a:tblGrid>
              <a:tr h="487425">
                <a:tc>
                  <a:txBody>
                    <a:bodyPr/>
                    <a:lstStyle/>
                    <a:p>
                      <a:pPr marL="535305">
                        <a:lnSpc>
                          <a:spcPts val="2115"/>
                        </a:lnSpc>
                      </a:pPr>
                      <a:r>
                        <a:rPr sz="1800" spc="-5" dirty="0">
                          <a:latin typeface="Arial"/>
                          <a:cs typeface="Arial"/>
                        </a:rPr>
                        <a:t>Meaning</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ts val="2115"/>
                        </a:lnSpc>
                      </a:pPr>
                      <a:r>
                        <a:rPr sz="1800" spc="-5" dirty="0">
                          <a:latin typeface="Arial"/>
                          <a:cs typeface="Arial"/>
                        </a:rPr>
                        <a:t>Set</a:t>
                      </a:r>
                      <a:r>
                        <a:rPr sz="1800" spc="-30" dirty="0">
                          <a:latin typeface="Arial"/>
                          <a:cs typeface="Arial"/>
                        </a:rPr>
                        <a:t> </a:t>
                      </a:r>
                      <a:r>
                        <a:rPr sz="1800" spc="-5" dirty="0">
                          <a:latin typeface="Arial"/>
                          <a:cs typeface="Arial"/>
                        </a:rPr>
                        <a:t>notation</a:t>
                      </a:r>
                      <a:endParaRPr sz="18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6720">
                        <a:lnSpc>
                          <a:spcPts val="2115"/>
                        </a:lnSpc>
                      </a:pPr>
                      <a:r>
                        <a:rPr sz="1800" spc="-5" dirty="0">
                          <a:latin typeface="Arial"/>
                          <a:cs typeface="Arial"/>
                        </a:rPr>
                        <a:t>Membership</a:t>
                      </a:r>
                      <a:r>
                        <a:rPr sz="1800" spc="10" dirty="0">
                          <a:latin typeface="Arial"/>
                          <a:cs typeface="Arial"/>
                        </a:rPr>
                        <a:t> </a:t>
                      </a:r>
                      <a:r>
                        <a:rPr sz="1800" spc="-5" dirty="0">
                          <a:latin typeface="Arial"/>
                          <a:cs typeface="Arial"/>
                        </a:rPr>
                        <a:t>function</a:t>
                      </a:r>
                      <a:endParaRPr sz="1800" dirty="0">
                        <a:latin typeface="Arial"/>
                        <a:cs typeface="Arial"/>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4545">
                <a:tc>
                  <a:txBody>
                    <a:bodyPr/>
                    <a:lstStyle/>
                    <a:p>
                      <a:pPr marL="67945">
                        <a:lnSpc>
                          <a:spcPts val="2115"/>
                        </a:lnSpc>
                      </a:pPr>
                      <a:r>
                        <a:rPr sz="1800" spc="-5" dirty="0">
                          <a:latin typeface="Arial"/>
                          <a:cs typeface="Arial"/>
                        </a:rPr>
                        <a:t>Equivalence</a:t>
                      </a:r>
                      <a:endParaRPr sz="18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73380">
                        <a:lnSpc>
                          <a:spcPct val="100000"/>
                        </a:lnSpc>
                        <a:spcBef>
                          <a:spcPts val="1590"/>
                        </a:spcBef>
                      </a:pPr>
                      <a:r>
                        <a:rPr sz="2700" i="1" spc="-25" dirty="0">
                          <a:latin typeface="Times New Roman"/>
                          <a:cs typeface="Times New Roman"/>
                        </a:rPr>
                        <a:t>A </a:t>
                      </a:r>
                      <a:r>
                        <a:rPr sz="2700" i="1" spc="-25" dirty="0">
                          <a:latin typeface="Symbol"/>
                          <a:cs typeface="Symbol"/>
                        </a:rPr>
                        <a:t></a:t>
                      </a:r>
                      <a:r>
                        <a:rPr sz="2700" i="1" spc="-475" dirty="0">
                          <a:latin typeface="Times New Roman"/>
                          <a:cs typeface="Times New Roman"/>
                        </a:rPr>
                        <a:t> </a:t>
                      </a:r>
                      <a:r>
                        <a:rPr sz="2700" i="1" spc="-25" dirty="0">
                          <a:latin typeface="Times New Roman"/>
                          <a:cs typeface="Times New Roman"/>
                        </a:rPr>
                        <a:t>B</a:t>
                      </a:r>
                      <a:endParaRPr sz="2700">
                        <a:latin typeface="Times New Roman"/>
                        <a:cs typeface="Times New Roman"/>
                      </a:endParaRPr>
                    </a:p>
                  </a:txBody>
                  <a:tcPr marL="0" marR="0" marT="2019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9734">
                        <a:lnSpc>
                          <a:spcPct val="100000"/>
                        </a:lnSpc>
                        <a:spcBef>
                          <a:spcPts val="1730"/>
                        </a:spcBef>
                      </a:pPr>
                      <a:r>
                        <a:rPr sz="2100" i="1" dirty="0">
                          <a:latin typeface="Symbol"/>
                          <a:cs typeface="Symbol"/>
                        </a:rPr>
                        <a:t></a:t>
                      </a:r>
                      <a:r>
                        <a:rPr sz="1725" i="1" baseline="-24154" dirty="0">
                          <a:latin typeface="Times New Roman"/>
                          <a:cs typeface="Times New Roman"/>
                        </a:rPr>
                        <a:t>A</a:t>
                      </a:r>
                      <a:r>
                        <a:rPr sz="1725" i="1" spc="-202" baseline="-24154" dirty="0">
                          <a:latin typeface="Times New Roman"/>
                          <a:cs typeface="Times New Roman"/>
                        </a:rPr>
                        <a:t> </a:t>
                      </a:r>
                      <a:r>
                        <a:rPr sz="2000" spc="5" dirty="0">
                          <a:latin typeface="Times New Roman"/>
                          <a:cs typeface="Times New Roman"/>
                        </a:rPr>
                        <a:t>(</a:t>
                      </a:r>
                      <a:r>
                        <a:rPr sz="2000" i="1" spc="5" dirty="0">
                          <a:latin typeface="Times New Roman"/>
                          <a:cs typeface="Times New Roman"/>
                        </a:rPr>
                        <a:t>x</a:t>
                      </a:r>
                      <a:r>
                        <a:rPr sz="2000" spc="5" dirty="0">
                          <a:latin typeface="Times New Roman"/>
                          <a:cs typeface="Times New Roman"/>
                        </a:rPr>
                        <a:t>)</a:t>
                      </a:r>
                      <a:r>
                        <a:rPr sz="2000" spc="-140" dirty="0">
                          <a:latin typeface="Times New Roman"/>
                          <a:cs typeface="Times New Roman"/>
                        </a:rPr>
                        <a:t> </a:t>
                      </a:r>
                      <a:r>
                        <a:rPr sz="2000" i="1" spc="-35" dirty="0">
                          <a:latin typeface="Symbol"/>
                          <a:cs typeface="Symbol"/>
                        </a:rPr>
                        <a:t></a:t>
                      </a:r>
                      <a:r>
                        <a:rPr sz="2000" i="1" spc="-130" dirty="0">
                          <a:latin typeface="Times New Roman"/>
                          <a:cs typeface="Times New Roman"/>
                        </a:rPr>
                        <a:t> </a:t>
                      </a:r>
                      <a:r>
                        <a:rPr sz="2100" i="1" spc="-25" dirty="0">
                          <a:latin typeface="Symbol"/>
                          <a:cs typeface="Symbol"/>
                        </a:rPr>
                        <a:t></a:t>
                      </a:r>
                      <a:r>
                        <a:rPr sz="1725" i="1" spc="-37" baseline="-24154" dirty="0">
                          <a:latin typeface="Times New Roman"/>
                          <a:cs typeface="Times New Roman"/>
                        </a:rPr>
                        <a:t>B</a:t>
                      </a:r>
                      <a:r>
                        <a:rPr sz="1725" i="1" spc="-120" baseline="-24154" dirty="0">
                          <a:latin typeface="Times New Roman"/>
                          <a:cs typeface="Times New Roman"/>
                        </a:rPr>
                        <a:t> </a:t>
                      </a:r>
                      <a:r>
                        <a:rPr sz="2000" spc="5" dirty="0">
                          <a:latin typeface="Times New Roman"/>
                          <a:cs typeface="Times New Roman"/>
                        </a:rPr>
                        <a:t>(</a:t>
                      </a:r>
                      <a:r>
                        <a:rPr sz="2000" i="1" spc="5" dirty="0">
                          <a:latin typeface="Times New Roman"/>
                          <a:cs typeface="Times New Roman"/>
                        </a:rPr>
                        <a:t>x</a:t>
                      </a:r>
                      <a:r>
                        <a:rPr sz="2000" spc="5" dirty="0">
                          <a:latin typeface="Times New Roman"/>
                          <a:cs typeface="Times New Roman"/>
                        </a:rPr>
                        <a:t>)</a:t>
                      </a:r>
                      <a:endParaRPr sz="2000">
                        <a:latin typeface="Times New Roman"/>
                        <a:cs typeface="Times New Roman"/>
                      </a:endParaRPr>
                    </a:p>
                  </a:txBody>
                  <a:tcPr marL="0" marR="0" marT="2197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4671">
                <a:tc>
                  <a:txBody>
                    <a:bodyPr/>
                    <a:lstStyle/>
                    <a:p>
                      <a:pPr marL="67945">
                        <a:lnSpc>
                          <a:spcPts val="2120"/>
                        </a:lnSpc>
                      </a:pPr>
                      <a:r>
                        <a:rPr sz="1800" spc="-5" dirty="0">
                          <a:latin typeface="Arial"/>
                          <a:cs typeface="Arial"/>
                        </a:rPr>
                        <a:t>Implication</a:t>
                      </a:r>
                      <a:endParaRPr sz="18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60045">
                        <a:lnSpc>
                          <a:spcPct val="100000"/>
                        </a:lnSpc>
                        <a:spcBef>
                          <a:spcPts val="1405"/>
                        </a:spcBef>
                      </a:pPr>
                      <a:r>
                        <a:rPr sz="2300" i="1" spc="-145" dirty="0">
                          <a:latin typeface="Times New Roman"/>
                          <a:cs typeface="Times New Roman"/>
                        </a:rPr>
                        <a:t>A </a:t>
                      </a:r>
                      <a:r>
                        <a:rPr sz="2300" i="1" spc="-165" dirty="0">
                          <a:latin typeface="Symbol"/>
                          <a:cs typeface="Symbol"/>
                        </a:rPr>
                        <a:t></a:t>
                      </a:r>
                      <a:r>
                        <a:rPr sz="2300" i="1" spc="-195" dirty="0">
                          <a:latin typeface="Times New Roman"/>
                          <a:cs typeface="Times New Roman"/>
                        </a:rPr>
                        <a:t> </a:t>
                      </a:r>
                      <a:r>
                        <a:rPr sz="2300" i="1" spc="-145" dirty="0">
                          <a:latin typeface="Times New Roman"/>
                          <a:cs typeface="Times New Roman"/>
                        </a:rPr>
                        <a:t>B</a:t>
                      </a:r>
                      <a:endParaRPr sz="2300">
                        <a:latin typeface="Times New Roman"/>
                        <a:cs typeface="Times New Roman"/>
                      </a:endParaRPr>
                    </a:p>
                  </a:txBody>
                  <a:tcPr marL="0" marR="0" marT="1784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9734">
                        <a:lnSpc>
                          <a:spcPct val="100000"/>
                        </a:lnSpc>
                        <a:spcBef>
                          <a:spcPts val="1560"/>
                        </a:spcBef>
                      </a:pPr>
                      <a:r>
                        <a:rPr sz="2100" i="1" dirty="0">
                          <a:latin typeface="Symbol"/>
                          <a:cs typeface="Symbol"/>
                        </a:rPr>
                        <a:t></a:t>
                      </a:r>
                      <a:r>
                        <a:rPr sz="1725" i="1" baseline="-24154" dirty="0">
                          <a:latin typeface="Times New Roman"/>
                          <a:cs typeface="Times New Roman"/>
                        </a:rPr>
                        <a:t>A</a:t>
                      </a:r>
                      <a:r>
                        <a:rPr sz="1725" i="1" spc="-202" baseline="-24154" dirty="0">
                          <a:latin typeface="Times New Roman"/>
                          <a:cs typeface="Times New Roman"/>
                        </a:rPr>
                        <a:t> </a:t>
                      </a:r>
                      <a:r>
                        <a:rPr sz="2000" spc="5" dirty="0">
                          <a:latin typeface="Times New Roman"/>
                          <a:cs typeface="Times New Roman"/>
                        </a:rPr>
                        <a:t>(</a:t>
                      </a:r>
                      <a:r>
                        <a:rPr sz="2000" i="1" spc="5" dirty="0">
                          <a:latin typeface="Times New Roman"/>
                          <a:cs typeface="Times New Roman"/>
                        </a:rPr>
                        <a:t>x</a:t>
                      </a:r>
                      <a:r>
                        <a:rPr sz="2000" spc="5" dirty="0">
                          <a:latin typeface="Times New Roman"/>
                          <a:cs typeface="Times New Roman"/>
                        </a:rPr>
                        <a:t>)</a:t>
                      </a:r>
                      <a:r>
                        <a:rPr sz="2000" spc="-165" dirty="0">
                          <a:latin typeface="Times New Roman"/>
                          <a:cs typeface="Times New Roman"/>
                        </a:rPr>
                        <a:t> </a:t>
                      </a:r>
                      <a:r>
                        <a:rPr sz="2000" i="1" spc="-35" dirty="0">
                          <a:latin typeface="Symbol"/>
                          <a:cs typeface="Symbol"/>
                        </a:rPr>
                        <a:t></a:t>
                      </a:r>
                      <a:r>
                        <a:rPr sz="2000" i="1" spc="-130" dirty="0">
                          <a:latin typeface="Times New Roman"/>
                          <a:cs typeface="Times New Roman"/>
                        </a:rPr>
                        <a:t> </a:t>
                      </a:r>
                      <a:r>
                        <a:rPr sz="2100" i="1" spc="-25" dirty="0">
                          <a:latin typeface="Symbol"/>
                          <a:cs typeface="Symbol"/>
                        </a:rPr>
                        <a:t></a:t>
                      </a:r>
                      <a:r>
                        <a:rPr sz="1725" i="1" spc="-37" baseline="-24154" dirty="0">
                          <a:latin typeface="Times New Roman"/>
                          <a:cs typeface="Times New Roman"/>
                        </a:rPr>
                        <a:t>B</a:t>
                      </a:r>
                      <a:r>
                        <a:rPr sz="1725" i="1" spc="-120" baseline="-24154" dirty="0">
                          <a:latin typeface="Times New Roman"/>
                          <a:cs typeface="Times New Roman"/>
                        </a:rPr>
                        <a:t> </a:t>
                      </a:r>
                      <a:r>
                        <a:rPr sz="2000" spc="5" dirty="0">
                          <a:latin typeface="Times New Roman"/>
                          <a:cs typeface="Times New Roman"/>
                        </a:rPr>
                        <a:t>(</a:t>
                      </a:r>
                      <a:r>
                        <a:rPr sz="2000" i="1" spc="5" dirty="0">
                          <a:latin typeface="Times New Roman"/>
                          <a:cs typeface="Times New Roman"/>
                        </a:rPr>
                        <a:t>x</a:t>
                      </a:r>
                      <a:r>
                        <a:rPr sz="2000" spc="5" dirty="0">
                          <a:latin typeface="Times New Roman"/>
                          <a:cs typeface="Times New Roman"/>
                        </a:rPr>
                        <a:t>)</a:t>
                      </a:r>
                      <a:endParaRPr sz="2000">
                        <a:latin typeface="Times New Roman"/>
                        <a:cs typeface="Times New Roman"/>
                      </a:endParaRPr>
                    </a:p>
                  </a:txBody>
                  <a:tcPr marL="0" marR="0" marT="1981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4545">
                <a:tc>
                  <a:txBody>
                    <a:bodyPr/>
                    <a:lstStyle/>
                    <a:p>
                      <a:pPr marL="67945" marR="577215">
                        <a:lnSpc>
                          <a:spcPts val="2160"/>
                        </a:lnSpc>
                        <a:spcBef>
                          <a:spcPts val="30"/>
                        </a:spcBef>
                      </a:pPr>
                      <a:r>
                        <a:rPr sz="1800" dirty="0">
                          <a:latin typeface="Arial"/>
                          <a:cs typeface="Arial"/>
                        </a:rPr>
                        <a:t>C</a:t>
                      </a:r>
                      <a:r>
                        <a:rPr sz="1800" spc="-10" dirty="0">
                          <a:latin typeface="Arial"/>
                          <a:cs typeface="Arial"/>
                        </a:rPr>
                        <a:t>o</a:t>
                      </a:r>
                      <a:r>
                        <a:rPr sz="1800" dirty="0">
                          <a:latin typeface="Arial"/>
                          <a:cs typeface="Arial"/>
                        </a:rPr>
                        <a:t>mpl</a:t>
                      </a:r>
                      <a:r>
                        <a:rPr sz="1800" spc="-15" dirty="0">
                          <a:latin typeface="Arial"/>
                          <a:cs typeface="Arial"/>
                        </a:rPr>
                        <a:t>e</a:t>
                      </a:r>
                      <a:r>
                        <a:rPr sz="1800" dirty="0">
                          <a:latin typeface="Arial"/>
                          <a:cs typeface="Arial"/>
                        </a:rPr>
                        <a:t>me</a:t>
                      </a:r>
                      <a:r>
                        <a:rPr sz="1800" spc="-10" dirty="0">
                          <a:latin typeface="Arial"/>
                          <a:cs typeface="Arial"/>
                        </a:rPr>
                        <a:t>n</a:t>
                      </a:r>
                      <a:r>
                        <a:rPr sz="1800" dirty="0">
                          <a:latin typeface="Arial"/>
                          <a:cs typeface="Arial"/>
                        </a:rPr>
                        <a:t>t  </a:t>
                      </a:r>
                      <a:r>
                        <a:rPr sz="1800" spc="-5" dirty="0">
                          <a:latin typeface="Arial"/>
                          <a:cs typeface="Arial"/>
                        </a:rPr>
                        <a:t>(negation)</a:t>
                      </a:r>
                      <a:endParaRPr sz="1800" dirty="0">
                        <a:latin typeface="Arial"/>
                        <a:cs typeface="Arial"/>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58775">
                        <a:lnSpc>
                          <a:spcPct val="100000"/>
                        </a:lnSpc>
                        <a:spcBef>
                          <a:spcPts val="2065"/>
                        </a:spcBef>
                      </a:pPr>
                      <a:r>
                        <a:rPr sz="2050" i="1" dirty="0">
                          <a:latin typeface="Times New Roman"/>
                          <a:cs typeface="Times New Roman"/>
                        </a:rPr>
                        <a:t>A</a:t>
                      </a:r>
                      <a:endParaRPr sz="2050" dirty="0">
                        <a:latin typeface="Times New Roman"/>
                        <a:cs typeface="Times New Roman"/>
                      </a:endParaRPr>
                    </a:p>
                  </a:txBody>
                  <a:tcPr marL="0" marR="0" marT="2622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8465">
                        <a:lnSpc>
                          <a:spcPts val="1755"/>
                        </a:lnSpc>
                        <a:spcBef>
                          <a:spcPts val="1605"/>
                        </a:spcBef>
                      </a:pPr>
                      <a:r>
                        <a:rPr sz="1850" i="1" spc="-25" dirty="0">
                          <a:latin typeface="Symbol"/>
                          <a:cs typeface="Symbol"/>
                        </a:rPr>
                        <a:t></a:t>
                      </a:r>
                      <a:r>
                        <a:rPr sz="1850" i="1" spc="-25" dirty="0">
                          <a:latin typeface="Times New Roman"/>
                          <a:cs typeface="Times New Roman"/>
                        </a:rPr>
                        <a:t> </a:t>
                      </a:r>
                      <a:r>
                        <a:rPr sz="1750" spc="70" dirty="0">
                          <a:latin typeface="Times New Roman"/>
                          <a:cs typeface="Times New Roman"/>
                        </a:rPr>
                        <a:t>(</a:t>
                      </a:r>
                      <a:r>
                        <a:rPr sz="1750" i="1" spc="70" dirty="0">
                          <a:latin typeface="Times New Roman"/>
                          <a:cs typeface="Times New Roman"/>
                        </a:rPr>
                        <a:t>x</a:t>
                      </a:r>
                      <a:r>
                        <a:rPr sz="1750" spc="70" dirty="0">
                          <a:latin typeface="Times New Roman"/>
                          <a:cs typeface="Times New Roman"/>
                        </a:rPr>
                        <a:t>) </a:t>
                      </a:r>
                      <a:r>
                        <a:rPr sz="1750" i="1" spc="30" dirty="0">
                          <a:latin typeface="Symbol"/>
                          <a:cs typeface="Symbol"/>
                        </a:rPr>
                        <a:t></a:t>
                      </a:r>
                      <a:r>
                        <a:rPr sz="1750" i="1" spc="30" dirty="0">
                          <a:latin typeface="Times New Roman"/>
                          <a:cs typeface="Times New Roman"/>
                        </a:rPr>
                        <a:t> </a:t>
                      </a:r>
                      <a:r>
                        <a:rPr sz="1750" spc="95" dirty="0">
                          <a:latin typeface="Times New Roman"/>
                          <a:cs typeface="Times New Roman"/>
                        </a:rPr>
                        <a:t>1</a:t>
                      </a:r>
                      <a:r>
                        <a:rPr sz="1750" i="1" spc="95" dirty="0">
                          <a:latin typeface="Symbol"/>
                          <a:cs typeface="Symbol"/>
                        </a:rPr>
                        <a:t></a:t>
                      </a:r>
                      <a:r>
                        <a:rPr sz="1750" i="1" spc="95" dirty="0">
                          <a:latin typeface="Times New Roman"/>
                          <a:cs typeface="Times New Roman"/>
                        </a:rPr>
                        <a:t> </a:t>
                      </a:r>
                      <a:r>
                        <a:rPr sz="1850" i="1" spc="-25" dirty="0">
                          <a:latin typeface="Symbol"/>
                          <a:cs typeface="Symbol"/>
                        </a:rPr>
                        <a:t></a:t>
                      </a:r>
                      <a:r>
                        <a:rPr sz="1850" i="1" spc="-25" dirty="0">
                          <a:latin typeface="Times New Roman"/>
                          <a:cs typeface="Times New Roman"/>
                        </a:rPr>
                        <a:t> </a:t>
                      </a:r>
                      <a:r>
                        <a:rPr sz="1750" spc="70" dirty="0">
                          <a:latin typeface="Times New Roman"/>
                          <a:cs typeface="Times New Roman"/>
                        </a:rPr>
                        <a:t>(</a:t>
                      </a:r>
                      <a:r>
                        <a:rPr sz="1750" i="1" spc="70" dirty="0">
                          <a:latin typeface="Times New Roman"/>
                          <a:cs typeface="Times New Roman"/>
                        </a:rPr>
                        <a:t>x</a:t>
                      </a:r>
                      <a:r>
                        <a:rPr sz="1750" spc="70" dirty="0">
                          <a:latin typeface="Times New Roman"/>
                          <a:cs typeface="Times New Roman"/>
                        </a:rPr>
                        <a:t>)</a:t>
                      </a:r>
                      <a:endParaRPr sz="1750" dirty="0">
                        <a:latin typeface="Times New Roman"/>
                        <a:cs typeface="Times New Roman"/>
                      </a:endParaRPr>
                    </a:p>
                    <a:p>
                      <a:pPr marL="569595">
                        <a:lnSpc>
                          <a:spcPts val="735"/>
                        </a:lnSpc>
                        <a:tabLst>
                          <a:tab pos="1602740" algn="l"/>
                        </a:tabLst>
                      </a:pPr>
                      <a:r>
                        <a:rPr sz="1500" i="1" spc="44" baseline="-11111" dirty="0">
                          <a:latin typeface="Times New Roman"/>
                          <a:cs typeface="Times New Roman"/>
                        </a:rPr>
                        <a:t>A	</a:t>
                      </a:r>
                      <a:r>
                        <a:rPr sz="1000" i="1" spc="30" dirty="0">
                          <a:latin typeface="Times New Roman"/>
                          <a:cs typeface="Times New Roman"/>
                        </a:rPr>
                        <a:t>A</a:t>
                      </a:r>
                      <a:endParaRPr sz="1000" dirty="0">
                        <a:latin typeface="Times New Roman"/>
                        <a:cs typeface="Times New Roman"/>
                      </a:endParaRPr>
                    </a:p>
                  </a:txBody>
                  <a:tcPr marL="0" marR="0" marT="203835"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4671">
                <a:tc>
                  <a:txBody>
                    <a:bodyPr/>
                    <a:lstStyle/>
                    <a:p>
                      <a:pPr marL="67945">
                        <a:lnSpc>
                          <a:spcPts val="2120"/>
                        </a:lnSpc>
                      </a:pPr>
                      <a:r>
                        <a:rPr sz="1800" spc="-5" dirty="0">
                          <a:latin typeface="Arial"/>
                          <a:cs typeface="Arial"/>
                        </a:rPr>
                        <a:t>Union</a:t>
                      </a:r>
                      <a:endParaRPr sz="18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2905">
                        <a:lnSpc>
                          <a:spcPct val="100000"/>
                        </a:lnSpc>
                        <a:spcBef>
                          <a:spcPts val="1720"/>
                        </a:spcBef>
                      </a:pPr>
                      <a:r>
                        <a:rPr sz="2650" i="1" spc="395" dirty="0">
                          <a:latin typeface="Times New Roman"/>
                          <a:cs typeface="Times New Roman"/>
                        </a:rPr>
                        <a:t>A</a:t>
                      </a:r>
                      <a:r>
                        <a:rPr sz="2650" i="1" spc="395" dirty="0">
                          <a:latin typeface="Symbol"/>
                          <a:cs typeface="Symbol"/>
                        </a:rPr>
                        <a:t></a:t>
                      </a:r>
                      <a:r>
                        <a:rPr sz="2650" i="1" spc="-315" dirty="0">
                          <a:latin typeface="Times New Roman"/>
                          <a:cs typeface="Times New Roman"/>
                        </a:rPr>
                        <a:t> </a:t>
                      </a:r>
                      <a:r>
                        <a:rPr sz="2650" i="1" spc="245" dirty="0">
                          <a:latin typeface="Times New Roman"/>
                          <a:cs typeface="Times New Roman"/>
                        </a:rPr>
                        <a:t>B</a:t>
                      </a:r>
                      <a:endParaRPr sz="2650" dirty="0">
                        <a:latin typeface="Times New Roman"/>
                        <a:cs typeface="Times New Roman"/>
                      </a:endParaRPr>
                    </a:p>
                  </a:txBody>
                  <a:tcPr marL="0" marR="0" marT="218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1839"/>
                        </a:spcBef>
                      </a:pPr>
                      <a:r>
                        <a:rPr sz="2100" i="1" spc="-25" dirty="0">
                          <a:latin typeface="Symbol"/>
                          <a:cs typeface="Symbol"/>
                        </a:rPr>
                        <a:t></a:t>
                      </a:r>
                      <a:r>
                        <a:rPr sz="1725" i="1" spc="-37" baseline="-24154" dirty="0">
                          <a:latin typeface="Times New Roman"/>
                          <a:cs typeface="Times New Roman"/>
                        </a:rPr>
                        <a:t>A</a:t>
                      </a:r>
                      <a:r>
                        <a:rPr sz="1725" i="1" spc="-37" baseline="-24154" dirty="0">
                          <a:latin typeface="Symbol"/>
                          <a:cs typeface="Symbol"/>
                        </a:rPr>
                        <a:t></a:t>
                      </a:r>
                      <a:r>
                        <a:rPr sz="1725" i="1" spc="-37" baseline="-24154" dirty="0">
                          <a:latin typeface="Times New Roman"/>
                          <a:cs typeface="Times New Roman"/>
                        </a:rPr>
                        <a:t>B</a:t>
                      </a:r>
                      <a:r>
                        <a:rPr sz="1725" i="1" spc="-165" baseline="-24154" dirty="0">
                          <a:latin typeface="Times New Roman"/>
                          <a:cs typeface="Times New Roman"/>
                        </a:rPr>
                        <a:t> </a:t>
                      </a:r>
                      <a:r>
                        <a:rPr sz="2000" spc="-5" dirty="0">
                          <a:latin typeface="Times New Roman"/>
                          <a:cs typeface="Times New Roman"/>
                        </a:rPr>
                        <a:t>(</a:t>
                      </a:r>
                      <a:r>
                        <a:rPr sz="2000" i="1" spc="-5" dirty="0">
                          <a:latin typeface="Times New Roman"/>
                          <a:cs typeface="Times New Roman"/>
                        </a:rPr>
                        <a:t>x</a:t>
                      </a:r>
                      <a:r>
                        <a:rPr sz="2000" spc="-5" dirty="0">
                          <a:latin typeface="Times New Roman"/>
                          <a:cs typeface="Times New Roman"/>
                        </a:rPr>
                        <a:t>)</a:t>
                      </a:r>
                      <a:r>
                        <a:rPr sz="2000" spc="-140" dirty="0">
                          <a:latin typeface="Times New Roman"/>
                          <a:cs typeface="Times New Roman"/>
                        </a:rPr>
                        <a:t> </a:t>
                      </a:r>
                      <a:r>
                        <a:rPr sz="2000" i="1" spc="-40" dirty="0">
                          <a:latin typeface="Symbol"/>
                          <a:cs typeface="Symbol"/>
                        </a:rPr>
                        <a:t></a:t>
                      </a:r>
                      <a:r>
                        <a:rPr sz="2000" i="1" spc="-160" dirty="0">
                          <a:latin typeface="Times New Roman"/>
                          <a:cs typeface="Times New Roman"/>
                        </a:rPr>
                        <a:t> </a:t>
                      </a:r>
                      <a:r>
                        <a:rPr sz="2000" spc="-95" dirty="0">
                          <a:latin typeface="Times New Roman"/>
                          <a:cs typeface="Times New Roman"/>
                        </a:rPr>
                        <a:t>max{</a:t>
                      </a:r>
                      <a:r>
                        <a:rPr sz="2100" i="1" spc="-95" dirty="0">
                          <a:latin typeface="Symbol"/>
                          <a:cs typeface="Symbol"/>
                        </a:rPr>
                        <a:t></a:t>
                      </a:r>
                      <a:r>
                        <a:rPr sz="1725" i="1" spc="-142" baseline="-24154" dirty="0">
                          <a:latin typeface="Times New Roman"/>
                          <a:cs typeface="Times New Roman"/>
                        </a:rPr>
                        <a:t>A</a:t>
                      </a:r>
                      <a:r>
                        <a:rPr sz="1725" i="1" spc="-240" baseline="-24154" dirty="0">
                          <a:latin typeface="Times New Roman"/>
                          <a:cs typeface="Times New Roman"/>
                        </a:rPr>
                        <a:t> </a:t>
                      </a:r>
                      <a:r>
                        <a:rPr sz="2000" spc="-25" dirty="0">
                          <a:latin typeface="Times New Roman"/>
                          <a:cs typeface="Times New Roman"/>
                        </a:rPr>
                        <a:t>(</a:t>
                      </a:r>
                      <a:r>
                        <a:rPr sz="2000" i="1" spc="-25" dirty="0">
                          <a:latin typeface="Times New Roman"/>
                          <a:cs typeface="Times New Roman"/>
                        </a:rPr>
                        <a:t>x</a:t>
                      </a:r>
                      <a:r>
                        <a:rPr sz="2000" spc="-25" dirty="0">
                          <a:latin typeface="Times New Roman"/>
                          <a:cs typeface="Times New Roman"/>
                        </a:rPr>
                        <a:t>),</a:t>
                      </a:r>
                      <a:r>
                        <a:rPr sz="2000" spc="-280" dirty="0">
                          <a:latin typeface="Times New Roman"/>
                          <a:cs typeface="Times New Roman"/>
                        </a:rPr>
                        <a:t> </a:t>
                      </a:r>
                      <a:r>
                        <a:rPr sz="2100" i="1" spc="-40" dirty="0">
                          <a:latin typeface="Symbol"/>
                          <a:cs typeface="Symbol"/>
                        </a:rPr>
                        <a:t></a:t>
                      </a:r>
                      <a:r>
                        <a:rPr sz="1725" i="1" spc="-60" baseline="-24154" dirty="0">
                          <a:latin typeface="Times New Roman"/>
                          <a:cs typeface="Times New Roman"/>
                        </a:rPr>
                        <a:t>B</a:t>
                      </a:r>
                      <a:r>
                        <a:rPr sz="1725" i="1" spc="-157" baseline="-24154" dirty="0">
                          <a:latin typeface="Times New Roman"/>
                          <a:cs typeface="Times New Roman"/>
                        </a:rPr>
                        <a:t> </a:t>
                      </a:r>
                      <a:r>
                        <a:rPr sz="2000" spc="-40" dirty="0">
                          <a:latin typeface="Times New Roman"/>
                          <a:cs typeface="Times New Roman"/>
                        </a:rPr>
                        <a:t>(</a:t>
                      </a:r>
                      <a:r>
                        <a:rPr sz="2000" i="1" spc="-40" dirty="0">
                          <a:latin typeface="Times New Roman"/>
                          <a:cs typeface="Times New Roman"/>
                        </a:rPr>
                        <a:t>x</a:t>
                      </a:r>
                      <a:r>
                        <a:rPr sz="2000" spc="-40" dirty="0">
                          <a:latin typeface="Times New Roman"/>
                          <a:cs typeface="Times New Roman"/>
                        </a:rPr>
                        <a:t>)}</a:t>
                      </a:r>
                      <a:endParaRPr sz="2000">
                        <a:latin typeface="Times New Roman"/>
                        <a:cs typeface="Times New Roman"/>
                      </a:endParaRPr>
                    </a:p>
                  </a:txBody>
                  <a:tcPr marL="0" marR="0" marT="233679"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4557">
                <a:tc>
                  <a:txBody>
                    <a:bodyPr/>
                    <a:lstStyle/>
                    <a:p>
                      <a:pPr marL="67945" marR="91440">
                        <a:lnSpc>
                          <a:spcPts val="2160"/>
                        </a:lnSpc>
                        <a:spcBef>
                          <a:spcPts val="30"/>
                        </a:spcBef>
                      </a:pPr>
                      <a:r>
                        <a:rPr sz="1800" spc="-5" dirty="0">
                          <a:latin typeface="Arial"/>
                          <a:cs typeface="Arial"/>
                        </a:rPr>
                        <a:t>Intersection</a:t>
                      </a:r>
                      <a:endParaRPr sz="1800" dirty="0">
                        <a:latin typeface="Arial"/>
                        <a:cs typeface="Arial"/>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2905">
                        <a:lnSpc>
                          <a:spcPct val="100000"/>
                        </a:lnSpc>
                        <a:spcBef>
                          <a:spcPts val="1530"/>
                        </a:spcBef>
                      </a:pPr>
                      <a:r>
                        <a:rPr sz="2650" i="1" spc="370" dirty="0">
                          <a:latin typeface="Times New Roman"/>
                          <a:cs typeface="Times New Roman"/>
                        </a:rPr>
                        <a:t>A</a:t>
                      </a:r>
                      <a:r>
                        <a:rPr sz="2650" i="1" spc="370" dirty="0">
                          <a:latin typeface="Symbol"/>
                          <a:cs typeface="Symbol"/>
                        </a:rPr>
                        <a:t></a:t>
                      </a:r>
                      <a:r>
                        <a:rPr sz="2650" i="1" spc="-375" dirty="0">
                          <a:latin typeface="Times New Roman"/>
                          <a:cs typeface="Times New Roman"/>
                        </a:rPr>
                        <a:t> </a:t>
                      </a:r>
                      <a:r>
                        <a:rPr sz="2650" i="1" spc="245" dirty="0">
                          <a:latin typeface="Times New Roman"/>
                          <a:cs typeface="Times New Roman"/>
                        </a:rPr>
                        <a:t>B</a:t>
                      </a:r>
                      <a:endParaRPr sz="2650" dirty="0">
                        <a:latin typeface="Times New Roman"/>
                        <a:cs typeface="Times New Roman"/>
                      </a:endParaRPr>
                    </a:p>
                  </a:txBody>
                  <a:tcPr marL="0" marR="0" marT="1943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1650"/>
                        </a:spcBef>
                      </a:pPr>
                      <a:r>
                        <a:rPr sz="2100" i="1" spc="-10" dirty="0">
                          <a:latin typeface="Symbol"/>
                          <a:cs typeface="Symbol"/>
                        </a:rPr>
                        <a:t></a:t>
                      </a:r>
                      <a:r>
                        <a:rPr sz="1725" i="1" spc="-15" baseline="-24154" dirty="0">
                          <a:latin typeface="Times New Roman"/>
                          <a:cs typeface="Times New Roman"/>
                        </a:rPr>
                        <a:t>A</a:t>
                      </a:r>
                      <a:r>
                        <a:rPr sz="1725" i="1" spc="-15" baseline="-24154" dirty="0">
                          <a:latin typeface="Symbol"/>
                          <a:cs typeface="Symbol"/>
                        </a:rPr>
                        <a:t></a:t>
                      </a:r>
                      <a:r>
                        <a:rPr sz="1725" i="1" spc="-15" baseline="-24154" dirty="0">
                          <a:latin typeface="Times New Roman"/>
                          <a:cs typeface="Times New Roman"/>
                        </a:rPr>
                        <a:t>B</a:t>
                      </a:r>
                      <a:r>
                        <a:rPr sz="1725" i="1" spc="-150" baseline="-24154" dirty="0">
                          <a:latin typeface="Times New Roman"/>
                          <a:cs typeface="Times New Roman"/>
                        </a:rPr>
                        <a:t> </a:t>
                      </a:r>
                      <a:r>
                        <a:rPr sz="2000" spc="5" dirty="0">
                          <a:latin typeface="Times New Roman"/>
                          <a:cs typeface="Times New Roman"/>
                        </a:rPr>
                        <a:t>(</a:t>
                      </a:r>
                      <a:r>
                        <a:rPr sz="2000" i="1" spc="5" dirty="0">
                          <a:latin typeface="Times New Roman"/>
                          <a:cs typeface="Times New Roman"/>
                        </a:rPr>
                        <a:t>x</a:t>
                      </a:r>
                      <a:r>
                        <a:rPr sz="2000" spc="5" dirty="0">
                          <a:latin typeface="Times New Roman"/>
                          <a:cs typeface="Times New Roman"/>
                        </a:rPr>
                        <a:t>)</a:t>
                      </a:r>
                      <a:r>
                        <a:rPr sz="2000" spc="-130" dirty="0">
                          <a:latin typeface="Times New Roman"/>
                          <a:cs typeface="Times New Roman"/>
                        </a:rPr>
                        <a:t> </a:t>
                      </a:r>
                      <a:r>
                        <a:rPr sz="2000" i="1" spc="-30" dirty="0">
                          <a:latin typeface="Symbol"/>
                          <a:cs typeface="Symbol"/>
                        </a:rPr>
                        <a:t></a:t>
                      </a:r>
                      <a:r>
                        <a:rPr sz="2000" i="1" spc="-150" dirty="0">
                          <a:latin typeface="Times New Roman"/>
                          <a:cs typeface="Times New Roman"/>
                        </a:rPr>
                        <a:t> </a:t>
                      </a:r>
                      <a:r>
                        <a:rPr sz="2000" spc="-160" dirty="0">
                          <a:latin typeface="Times New Roman"/>
                          <a:cs typeface="Times New Roman"/>
                        </a:rPr>
                        <a:t>min{</a:t>
                      </a:r>
                      <a:r>
                        <a:rPr sz="2000" spc="-260" dirty="0">
                          <a:latin typeface="Times New Roman"/>
                          <a:cs typeface="Times New Roman"/>
                        </a:rPr>
                        <a:t> </a:t>
                      </a:r>
                      <a:r>
                        <a:rPr sz="2100" i="1" spc="-5" dirty="0">
                          <a:latin typeface="Symbol"/>
                          <a:cs typeface="Symbol"/>
                        </a:rPr>
                        <a:t></a:t>
                      </a:r>
                      <a:r>
                        <a:rPr sz="1725" i="1" spc="-7" baseline="-24154" dirty="0">
                          <a:latin typeface="Times New Roman"/>
                          <a:cs typeface="Times New Roman"/>
                        </a:rPr>
                        <a:t>A</a:t>
                      </a:r>
                      <a:r>
                        <a:rPr sz="1725" i="1" spc="-217" baseline="-24154" dirty="0">
                          <a:latin typeface="Times New Roman"/>
                          <a:cs typeface="Times New Roman"/>
                        </a:rPr>
                        <a:t> </a:t>
                      </a:r>
                      <a:r>
                        <a:rPr sz="2000" spc="-15" dirty="0">
                          <a:latin typeface="Times New Roman"/>
                          <a:cs typeface="Times New Roman"/>
                        </a:rPr>
                        <a:t>(</a:t>
                      </a:r>
                      <a:r>
                        <a:rPr sz="2000" i="1" spc="-15" dirty="0">
                          <a:latin typeface="Times New Roman"/>
                          <a:cs typeface="Times New Roman"/>
                        </a:rPr>
                        <a:t>x</a:t>
                      </a:r>
                      <a:r>
                        <a:rPr sz="2000" spc="-15" dirty="0">
                          <a:latin typeface="Times New Roman"/>
                          <a:cs typeface="Times New Roman"/>
                        </a:rPr>
                        <a:t>),</a:t>
                      </a:r>
                      <a:r>
                        <a:rPr sz="2000" spc="-275" dirty="0">
                          <a:latin typeface="Times New Roman"/>
                          <a:cs typeface="Times New Roman"/>
                        </a:rPr>
                        <a:t> </a:t>
                      </a:r>
                      <a:r>
                        <a:rPr sz="2100" i="1" spc="-30" dirty="0">
                          <a:latin typeface="Symbol"/>
                          <a:cs typeface="Symbol"/>
                        </a:rPr>
                        <a:t></a:t>
                      </a:r>
                      <a:r>
                        <a:rPr sz="1725" i="1" spc="-44" baseline="-24154" dirty="0">
                          <a:latin typeface="Times New Roman"/>
                          <a:cs typeface="Times New Roman"/>
                        </a:rPr>
                        <a:t>B</a:t>
                      </a:r>
                      <a:r>
                        <a:rPr sz="1725" i="1" spc="-150" baseline="-24154" dirty="0">
                          <a:latin typeface="Times New Roman"/>
                          <a:cs typeface="Times New Roman"/>
                        </a:rPr>
                        <a:t> </a:t>
                      </a:r>
                      <a:r>
                        <a:rPr sz="2000" spc="-30" dirty="0">
                          <a:latin typeface="Times New Roman"/>
                          <a:cs typeface="Times New Roman"/>
                        </a:rPr>
                        <a:t>(</a:t>
                      </a:r>
                      <a:r>
                        <a:rPr sz="2000" i="1" spc="-30" dirty="0">
                          <a:latin typeface="Times New Roman"/>
                          <a:cs typeface="Times New Roman"/>
                        </a:rPr>
                        <a:t>x</a:t>
                      </a:r>
                      <a:r>
                        <a:rPr sz="2000" spc="-30" dirty="0">
                          <a:latin typeface="Times New Roman"/>
                          <a:cs typeface="Times New Roman"/>
                        </a:rPr>
                        <a:t>)}</a:t>
                      </a:r>
                      <a:endParaRPr sz="2000" dirty="0">
                        <a:latin typeface="Times New Roman"/>
                        <a:cs typeface="Times New Roman"/>
                      </a:endParaRPr>
                    </a:p>
                  </a:txBody>
                  <a:tcPr marL="0" marR="0" marT="20955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3010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8875" y="200228"/>
            <a:ext cx="8303259" cy="689291"/>
          </a:xfrm>
          <a:prstGeom prst="rect">
            <a:avLst/>
          </a:prstGeom>
        </p:spPr>
        <p:txBody>
          <a:bodyPr vert="horz" wrap="square" lIns="0" tIns="12065" rIns="0" bIns="0" rtlCol="0" anchor="ctr">
            <a:spAutoFit/>
          </a:bodyPr>
          <a:lstStyle/>
          <a:p>
            <a:pPr marL="12700">
              <a:lnSpc>
                <a:spcPct val="100000"/>
              </a:lnSpc>
              <a:spcBef>
                <a:spcPts val="95"/>
              </a:spcBef>
            </a:pPr>
            <a:r>
              <a:rPr spc="-5" dirty="0">
                <a:latin typeface="Arial" panose="020B0604020202020204" pitchFamily="34" charset="0"/>
                <a:cs typeface="Arial" panose="020B0604020202020204" pitchFamily="34" charset="0"/>
              </a:rPr>
              <a:t>Operations of </a:t>
            </a:r>
            <a:r>
              <a:rPr dirty="0">
                <a:latin typeface="Arial" panose="020B0604020202020204" pitchFamily="34" charset="0"/>
                <a:cs typeface="Arial" panose="020B0604020202020204" pitchFamily="34" charset="0"/>
              </a:rPr>
              <a:t>fuzzy</a:t>
            </a:r>
            <a:r>
              <a:rPr spc="-1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sets</a:t>
            </a:r>
          </a:p>
        </p:txBody>
      </p:sp>
      <p:sp>
        <p:nvSpPr>
          <p:cNvPr id="4" name="object 4"/>
          <p:cNvSpPr/>
          <p:nvPr/>
        </p:nvSpPr>
        <p:spPr>
          <a:xfrm>
            <a:off x="7800654" y="3911136"/>
            <a:ext cx="80645" cy="0"/>
          </a:xfrm>
          <a:custGeom>
            <a:avLst/>
            <a:gdLst/>
            <a:ahLst/>
            <a:cxnLst/>
            <a:rect l="l" t="t" r="r" b="b"/>
            <a:pathLst>
              <a:path w="80645">
                <a:moveTo>
                  <a:pt x="0" y="0"/>
                </a:moveTo>
                <a:lnTo>
                  <a:pt x="80438" y="0"/>
                </a:lnTo>
              </a:path>
            </a:pathLst>
          </a:custGeom>
          <a:ln w="5389">
            <a:solidFill>
              <a:srgbClr val="000000"/>
            </a:solidFill>
          </a:ln>
        </p:spPr>
        <p:txBody>
          <a:bodyPr wrap="square" lIns="0" tIns="0" rIns="0" bIns="0" rtlCol="0"/>
          <a:lstStyle/>
          <a:p>
            <a:endParaRPr/>
          </a:p>
        </p:txBody>
      </p:sp>
      <p:graphicFrame>
        <p:nvGraphicFramePr>
          <p:cNvPr id="5" name="object 5"/>
          <p:cNvGraphicFramePr>
            <a:graphicFrameLocks noGrp="1"/>
          </p:cNvGraphicFramePr>
          <p:nvPr>
            <p:extLst>
              <p:ext uri="{D42A27DB-BD31-4B8C-83A1-F6EECF244321}">
                <p14:modId xmlns:p14="http://schemas.microsoft.com/office/powerpoint/2010/main" val="2987364936"/>
              </p:ext>
            </p:extLst>
          </p:nvPr>
        </p:nvGraphicFramePr>
        <p:xfrm>
          <a:off x="1373717" y="1494367"/>
          <a:ext cx="9548283" cy="4853568"/>
        </p:xfrm>
        <a:graphic>
          <a:graphicData uri="http://schemas.openxmlformats.org/drawingml/2006/table">
            <a:tbl>
              <a:tblPr firstRow="1" bandRow="1">
                <a:tableStyleId>{2D5ABB26-0587-4C30-8999-92F81FD0307C}</a:tableStyleId>
              </a:tblPr>
              <a:tblGrid>
                <a:gridCol w="2938302">
                  <a:extLst>
                    <a:ext uri="{9D8B030D-6E8A-4147-A177-3AD203B41FA5}">
                      <a16:colId xmlns:a16="http://schemas.microsoft.com/office/drawing/2014/main" val="20000"/>
                    </a:ext>
                  </a:extLst>
                </a:gridCol>
                <a:gridCol w="2338548">
                  <a:extLst>
                    <a:ext uri="{9D8B030D-6E8A-4147-A177-3AD203B41FA5}">
                      <a16:colId xmlns:a16="http://schemas.microsoft.com/office/drawing/2014/main" val="20001"/>
                    </a:ext>
                  </a:extLst>
                </a:gridCol>
                <a:gridCol w="4271433">
                  <a:extLst>
                    <a:ext uri="{9D8B030D-6E8A-4147-A177-3AD203B41FA5}">
                      <a16:colId xmlns:a16="http://schemas.microsoft.com/office/drawing/2014/main" val="20003"/>
                    </a:ext>
                  </a:extLst>
                </a:gridCol>
              </a:tblGrid>
              <a:tr h="488949">
                <a:tc>
                  <a:txBody>
                    <a:bodyPr/>
                    <a:lstStyle/>
                    <a:p>
                      <a:pPr marL="535305">
                        <a:lnSpc>
                          <a:spcPts val="2115"/>
                        </a:lnSpc>
                      </a:pPr>
                      <a:r>
                        <a:rPr sz="1800" spc="-5" dirty="0">
                          <a:latin typeface="Arial"/>
                          <a:cs typeface="Arial"/>
                        </a:rPr>
                        <a:t>Meaning</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ts val="2115"/>
                        </a:lnSpc>
                      </a:pPr>
                      <a:r>
                        <a:rPr sz="1800" spc="-5" dirty="0">
                          <a:latin typeface="Arial"/>
                          <a:cs typeface="Arial"/>
                        </a:rPr>
                        <a:t>Set</a:t>
                      </a:r>
                      <a:r>
                        <a:rPr sz="1800" spc="-30" dirty="0">
                          <a:latin typeface="Arial"/>
                          <a:cs typeface="Arial"/>
                        </a:rPr>
                        <a:t> </a:t>
                      </a:r>
                      <a:r>
                        <a:rPr sz="1800" spc="-5" dirty="0">
                          <a:latin typeface="Arial"/>
                          <a:cs typeface="Arial"/>
                        </a:rPr>
                        <a:t>notation</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6720">
                        <a:lnSpc>
                          <a:spcPts val="2115"/>
                        </a:lnSpc>
                      </a:pPr>
                      <a:r>
                        <a:rPr sz="1800" spc="-5" dirty="0">
                          <a:latin typeface="Arial"/>
                          <a:cs typeface="Arial"/>
                        </a:rPr>
                        <a:t>Membership</a:t>
                      </a:r>
                      <a:r>
                        <a:rPr sz="1800" spc="10" dirty="0">
                          <a:latin typeface="Arial"/>
                          <a:cs typeface="Arial"/>
                        </a:rPr>
                        <a:t> </a:t>
                      </a:r>
                      <a:r>
                        <a:rPr sz="1800" spc="-5" dirty="0">
                          <a:latin typeface="Arial"/>
                          <a:cs typeface="Arial"/>
                        </a:rPr>
                        <a:t>function</a:t>
                      </a:r>
                      <a:endParaRPr sz="1800" dirty="0">
                        <a:latin typeface="Arial"/>
                        <a:cs typeface="Arial"/>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4545">
                <a:tc>
                  <a:txBody>
                    <a:bodyPr/>
                    <a:lstStyle/>
                    <a:p>
                      <a:pPr marL="67945">
                        <a:lnSpc>
                          <a:spcPts val="2115"/>
                        </a:lnSpc>
                      </a:pPr>
                      <a:r>
                        <a:rPr lang="en-US" sz="1800" spc="-5" dirty="0">
                          <a:latin typeface="Arial"/>
                          <a:cs typeface="Arial"/>
                        </a:rPr>
                        <a:t>Difference</a:t>
                      </a:r>
                    </a:p>
                    <a:p>
                      <a:pPr marL="67945">
                        <a:lnSpc>
                          <a:spcPts val="2115"/>
                        </a:lnSpc>
                      </a:pPr>
                      <a:endParaRPr sz="18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73380" marR="0" lvl="0" indent="0" algn="l" defTabSz="914400" rtl="0" eaLnBrk="1" fontAlgn="auto" latinLnBrk="0" hangingPunct="1">
                        <a:lnSpc>
                          <a:spcPct val="100000"/>
                        </a:lnSpc>
                        <a:spcBef>
                          <a:spcPts val="1590"/>
                        </a:spcBef>
                        <a:spcAft>
                          <a:spcPts val="0"/>
                        </a:spcAft>
                        <a:buClrTx/>
                        <a:buSzTx/>
                        <a:buFontTx/>
                        <a:buNone/>
                        <a:tabLst/>
                        <a:defRPr/>
                      </a:pPr>
                      <a:r>
                        <a:rPr sz="2000" i="1" spc="-25" dirty="0">
                          <a:latin typeface="Times New Roman"/>
                          <a:cs typeface="Times New Roman"/>
                        </a:rPr>
                        <a:t>A </a:t>
                      </a:r>
                      <a:r>
                        <a:rPr lang="en-US" sz="2000" i="1" spc="-25" dirty="0">
                          <a:latin typeface="Symbol"/>
                          <a:cs typeface="Times New Roman"/>
                        </a:rPr>
                        <a:t>-</a:t>
                      </a:r>
                      <a:r>
                        <a:rPr lang="en-US" sz="2000" i="1" spc="-25" baseline="0" dirty="0">
                          <a:latin typeface="Symbol"/>
                          <a:cs typeface="Times New Roman"/>
                        </a:rPr>
                        <a:t> </a:t>
                      </a:r>
                      <a:r>
                        <a:rPr sz="2000" i="1" spc="-25" dirty="0">
                          <a:latin typeface="Times New Roman"/>
                          <a:cs typeface="Times New Roman"/>
                        </a:rPr>
                        <a:t>B</a:t>
                      </a:r>
                      <a:r>
                        <a:rPr lang="en-US" sz="2000" i="1" spc="-25" dirty="0">
                          <a:latin typeface="Times New Roman"/>
                          <a:cs typeface="Times New Roman"/>
                        </a:rPr>
                        <a:t>  or  (A</a:t>
                      </a:r>
                      <a:r>
                        <a:rPr lang="en-US" sz="2000" i="1" spc="370" dirty="0">
                          <a:latin typeface="Symbol"/>
                          <a:cs typeface="Symbol"/>
                        </a:rPr>
                        <a:t></a:t>
                      </a:r>
                      <a:r>
                        <a:rPr lang="en-US" sz="2000" i="1" dirty="0">
                          <a:latin typeface="Times New Roman"/>
                          <a:cs typeface="Times New Roman"/>
                        </a:rPr>
                        <a:t>B</a:t>
                      </a:r>
                      <a:r>
                        <a:rPr lang="en-US" sz="2000" i="1" spc="-25" dirty="0">
                          <a:latin typeface="Times New Roman"/>
                          <a:cs typeface="Times New Roman"/>
                        </a:rPr>
                        <a:t>)</a:t>
                      </a:r>
                      <a:endParaRPr sz="2000" dirty="0">
                        <a:latin typeface="Times New Roman"/>
                        <a:cs typeface="Times New Roman"/>
                      </a:endParaRPr>
                    </a:p>
                  </a:txBody>
                  <a:tcPr marL="0" marR="0" marT="2019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9734">
                        <a:lnSpc>
                          <a:spcPct val="100000"/>
                        </a:lnSpc>
                        <a:spcBef>
                          <a:spcPts val="1730"/>
                        </a:spcBef>
                      </a:pPr>
                      <a:r>
                        <a:rPr sz="2100" i="1" dirty="0">
                          <a:latin typeface="Symbol"/>
                          <a:cs typeface="Symbol"/>
                        </a:rPr>
                        <a:t></a:t>
                      </a:r>
                      <a:r>
                        <a:rPr sz="1725" i="1" baseline="-24154" dirty="0">
                          <a:latin typeface="Times New Roman"/>
                          <a:cs typeface="Times New Roman"/>
                        </a:rPr>
                        <a:t>A</a:t>
                      </a:r>
                      <a:r>
                        <a:rPr lang="en-US" sz="1725" i="1" baseline="-24154" dirty="0">
                          <a:latin typeface="Times New Roman"/>
                          <a:cs typeface="Times New Roman"/>
                        </a:rPr>
                        <a:t>-B</a:t>
                      </a:r>
                      <a:r>
                        <a:rPr sz="1725" i="1" spc="-202" baseline="-24154" dirty="0">
                          <a:latin typeface="Times New Roman"/>
                          <a:cs typeface="Times New Roman"/>
                        </a:rPr>
                        <a:t> </a:t>
                      </a:r>
                      <a:r>
                        <a:rPr sz="2000" spc="5" dirty="0">
                          <a:latin typeface="Times New Roman"/>
                          <a:cs typeface="Times New Roman"/>
                        </a:rPr>
                        <a:t>(</a:t>
                      </a:r>
                      <a:r>
                        <a:rPr sz="2000" i="1" spc="5" dirty="0">
                          <a:latin typeface="Times New Roman"/>
                          <a:cs typeface="Times New Roman"/>
                        </a:rPr>
                        <a:t>x</a:t>
                      </a:r>
                      <a:r>
                        <a:rPr sz="2000" spc="5" dirty="0">
                          <a:latin typeface="Times New Roman"/>
                          <a:cs typeface="Times New Roman"/>
                        </a:rPr>
                        <a:t>)</a:t>
                      </a:r>
                      <a:r>
                        <a:rPr sz="2000" spc="-140" dirty="0">
                          <a:latin typeface="Times New Roman"/>
                          <a:cs typeface="Times New Roman"/>
                        </a:rPr>
                        <a:t> </a:t>
                      </a:r>
                      <a:r>
                        <a:rPr sz="2000" i="1" spc="-35" dirty="0">
                          <a:latin typeface="Symbol"/>
                          <a:cs typeface="Symbol"/>
                        </a:rPr>
                        <a:t></a:t>
                      </a:r>
                      <a:r>
                        <a:rPr sz="2000" i="1" spc="-130" dirty="0">
                          <a:latin typeface="Times New Roman"/>
                          <a:cs typeface="Times New Roman"/>
                        </a:rPr>
                        <a:t> </a:t>
                      </a:r>
                      <a:r>
                        <a:rPr lang="en-US" sz="2000" spc="-160" dirty="0">
                          <a:latin typeface="Times New Roman"/>
                          <a:cs typeface="Times New Roman"/>
                        </a:rPr>
                        <a:t>min{</a:t>
                      </a:r>
                      <a:r>
                        <a:rPr lang="en-US" sz="2000" spc="-260" dirty="0">
                          <a:latin typeface="Times New Roman"/>
                          <a:cs typeface="Times New Roman"/>
                        </a:rPr>
                        <a:t> </a:t>
                      </a:r>
                      <a:r>
                        <a:rPr lang="en-US" sz="2000" i="1" spc="-5" dirty="0">
                          <a:latin typeface="Symbol"/>
                          <a:cs typeface="Symbol"/>
                        </a:rPr>
                        <a:t></a:t>
                      </a:r>
                      <a:r>
                        <a:rPr lang="en-US" sz="2000" i="1" spc="-7" baseline="-24154" dirty="0">
                          <a:latin typeface="Times New Roman"/>
                          <a:cs typeface="Times New Roman"/>
                        </a:rPr>
                        <a:t>A</a:t>
                      </a:r>
                      <a:r>
                        <a:rPr lang="en-US" sz="2000" i="1" spc="-217" baseline="-24154" dirty="0">
                          <a:latin typeface="Times New Roman"/>
                          <a:cs typeface="Times New Roman"/>
                        </a:rPr>
                        <a:t> </a:t>
                      </a:r>
                      <a:r>
                        <a:rPr lang="en-US" sz="2000" spc="-15" dirty="0">
                          <a:latin typeface="Times New Roman"/>
                          <a:cs typeface="Times New Roman"/>
                        </a:rPr>
                        <a:t>(</a:t>
                      </a:r>
                      <a:r>
                        <a:rPr lang="en-US" sz="2000" i="1" spc="-15" dirty="0">
                          <a:latin typeface="Times New Roman"/>
                          <a:cs typeface="Times New Roman"/>
                        </a:rPr>
                        <a:t>x</a:t>
                      </a:r>
                      <a:r>
                        <a:rPr lang="en-US" sz="2000" spc="-15" dirty="0">
                          <a:latin typeface="Times New Roman"/>
                          <a:cs typeface="Times New Roman"/>
                        </a:rPr>
                        <a:t>),</a:t>
                      </a:r>
                      <a:r>
                        <a:rPr lang="en-US" sz="2000" spc="-275" dirty="0">
                          <a:latin typeface="Times New Roman"/>
                          <a:cs typeface="Times New Roman"/>
                        </a:rPr>
                        <a:t> </a:t>
                      </a:r>
                      <a:r>
                        <a:rPr lang="en-US" sz="2000" i="1" spc="10" dirty="0">
                          <a:latin typeface="Symbol"/>
                          <a:cs typeface="Symbol"/>
                        </a:rPr>
                        <a:t></a:t>
                      </a:r>
                      <a:r>
                        <a:rPr lang="en-US" sz="2000" i="1" spc="-30" dirty="0">
                          <a:latin typeface="Symbol"/>
                          <a:cs typeface="Symbol"/>
                        </a:rPr>
                        <a:t></a:t>
                      </a:r>
                      <a:r>
                        <a:rPr lang="en-US" sz="2000" i="1" spc="-44" baseline="-24154" dirty="0">
                          <a:latin typeface="Times New Roman"/>
                          <a:cs typeface="Times New Roman"/>
                        </a:rPr>
                        <a:t>B</a:t>
                      </a:r>
                      <a:r>
                        <a:rPr lang="en-US" sz="2000" i="1" spc="-150" baseline="-24154" dirty="0">
                          <a:latin typeface="Times New Roman"/>
                          <a:cs typeface="Times New Roman"/>
                        </a:rPr>
                        <a:t> </a:t>
                      </a:r>
                      <a:r>
                        <a:rPr lang="en-US" sz="2000" spc="-30" dirty="0">
                          <a:latin typeface="Times New Roman"/>
                          <a:cs typeface="Times New Roman"/>
                        </a:rPr>
                        <a:t>(</a:t>
                      </a:r>
                      <a:r>
                        <a:rPr lang="en-US" sz="2000" i="1" spc="-30" dirty="0">
                          <a:latin typeface="Times New Roman"/>
                          <a:cs typeface="Times New Roman"/>
                        </a:rPr>
                        <a:t>x</a:t>
                      </a:r>
                      <a:r>
                        <a:rPr lang="en-US" sz="2000" spc="-30" dirty="0">
                          <a:latin typeface="Times New Roman"/>
                          <a:cs typeface="Times New Roman"/>
                        </a:rPr>
                        <a:t>)}</a:t>
                      </a:r>
                      <a:endParaRPr sz="2000" dirty="0">
                        <a:latin typeface="Times New Roman"/>
                        <a:cs typeface="Times New Roman"/>
                      </a:endParaRPr>
                    </a:p>
                  </a:txBody>
                  <a:tcPr marL="0" marR="0" marT="2197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4671">
                <a:tc>
                  <a:txBody>
                    <a:bodyPr/>
                    <a:lstStyle/>
                    <a:p>
                      <a:pPr marL="67945">
                        <a:lnSpc>
                          <a:spcPts val="2120"/>
                        </a:lnSpc>
                      </a:pPr>
                      <a:r>
                        <a:rPr lang="en-US" sz="1800" spc="0" dirty="0">
                          <a:latin typeface="+mn-lt"/>
                          <a:cs typeface="+mn-cs"/>
                        </a:rPr>
                        <a:t>S</a:t>
                      </a:r>
                      <a:r>
                        <a:rPr lang="en-US" sz="1800" spc="-5" dirty="0">
                          <a:latin typeface="Arial"/>
                          <a:cs typeface="Arial"/>
                        </a:rPr>
                        <a:t>um</a:t>
                      </a:r>
                      <a:endParaRPr sz="18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60045">
                        <a:lnSpc>
                          <a:spcPct val="100000"/>
                        </a:lnSpc>
                        <a:spcBef>
                          <a:spcPts val="1405"/>
                        </a:spcBef>
                      </a:pPr>
                      <a:r>
                        <a:rPr sz="2300" i="1" spc="-145" dirty="0">
                          <a:latin typeface="Times New Roman"/>
                          <a:cs typeface="Times New Roman"/>
                        </a:rPr>
                        <a:t>A </a:t>
                      </a:r>
                      <a:r>
                        <a:rPr lang="en-US" sz="2300" i="1" spc="-165" dirty="0">
                          <a:latin typeface="Symbol"/>
                          <a:cs typeface="Symbol"/>
                        </a:rPr>
                        <a:t>+  </a:t>
                      </a:r>
                      <a:r>
                        <a:rPr sz="2300" i="1" spc="-145" dirty="0">
                          <a:latin typeface="Times New Roman"/>
                          <a:cs typeface="Times New Roman"/>
                        </a:rPr>
                        <a:t>B</a:t>
                      </a:r>
                      <a:endParaRPr sz="2300" dirty="0">
                        <a:latin typeface="Times New Roman"/>
                        <a:cs typeface="Times New Roman"/>
                      </a:endParaRPr>
                    </a:p>
                  </a:txBody>
                  <a:tcPr marL="0" marR="0" marT="1784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9734">
                        <a:lnSpc>
                          <a:spcPct val="100000"/>
                        </a:lnSpc>
                        <a:spcBef>
                          <a:spcPts val="1560"/>
                        </a:spcBef>
                      </a:pPr>
                      <a:r>
                        <a:rPr sz="1800" i="1" dirty="0">
                          <a:latin typeface="Symbol"/>
                          <a:cs typeface="Symbol"/>
                        </a:rPr>
                        <a:t></a:t>
                      </a:r>
                      <a:r>
                        <a:rPr sz="1800" i="1" baseline="-24154" dirty="0">
                          <a:latin typeface="Times New Roman"/>
                          <a:cs typeface="Times New Roman"/>
                        </a:rPr>
                        <a:t>A</a:t>
                      </a:r>
                      <a:r>
                        <a:rPr lang="en-US" sz="1800" i="1" baseline="-24154" dirty="0">
                          <a:latin typeface="Times New Roman"/>
                          <a:cs typeface="Times New Roman"/>
                        </a:rPr>
                        <a:t>+B</a:t>
                      </a:r>
                      <a:r>
                        <a:rPr sz="1800" i="1" spc="-202" baseline="-24154" dirty="0">
                          <a:latin typeface="Times New Roman"/>
                          <a:cs typeface="Times New Roman"/>
                        </a:rPr>
                        <a:t> </a:t>
                      </a:r>
                      <a:r>
                        <a:rPr sz="1800" spc="5" dirty="0">
                          <a:latin typeface="Times New Roman"/>
                          <a:cs typeface="Times New Roman"/>
                        </a:rPr>
                        <a:t>(</a:t>
                      </a:r>
                      <a:r>
                        <a:rPr sz="1800" i="1" spc="5" dirty="0">
                          <a:latin typeface="Times New Roman"/>
                          <a:cs typeface="Times New Roman"/>
                        </a:rPr>
                        <a:t>x</a:t>
                      </a:r>
                      <a:r>
                        <a:rPr sz="1800" spc="5" dirty="0">
                          <a:latin typeface="Times New Roman"/>
                          <a:cs typeface="Times New Roman"/>
                        </a:rPr>
                        <a:t>)</a:t>
                      </a:r>
                      <a:r>
                        <a:rPr sz="1800" spc="-165" dirty="0">
                          <a:latin typeface="Times New Roman"/>
                          <a:cs typeface="Times New Roman"/>
                        </a:rPr>
                        <a:t> </a:t>
                      </a:r>
                      <a:r>
                        <a:rPr lang="en-US" sz="1800" i="1" spc="-35" dirty="0">
                          <a:latin typeface="Symbol"/>
                          <a:cs typeface="Symbol"/>
                        </a:rPr>
                        <a:t>= </a:t>
                      </a:r>
                      <a:r>
                        <a:rPr lang="en-US" sz="1800" i="1" spc="-10" dirty="0">
                          <a:latin typeface="Symbol"/>
                          <a:cs typeface="Symbol"/>
                        </a:rPr>
                        <a:t></a:t>
                      </a:r>
                      <a:r>
                        <a:rPr lang="en-US" sz="1800" i="1" spc="-15" baseline="-24154" dirty="0">
                          <a:latin typeface="Times New Roman"/>
                          <a:cs typeface="Times New Roman"/>
                        </a:rPr>
                        <a:t>A</a:t>
                      </a:r>
                      <a:r>
                        <a:rPr lang="en-US" sz="1800" i="1" spc="-232" baseline="-24154" dirty="0">
                          <a:latin typeface="Times New Roman"/>
                          <a:cs typeface="Times New Roman"/>
                        </a:rPr>
                        <a:t> </a:t>
                      </a:r>
                      <a:r>
                        <a:rPr lang="en-US" sz="1800" spc="15" dirty="0">
                          <a:latin typeface="Times New Roman"/>
                          <a:cs typeface="Times New Roman"/>
                        </a:rPr>
                        <a:t>(</a:t>
                      </a:r>
                      <a:r>
                        <a:rPr lang="en-US" sz="1800" i="1" spc="15" dirty="0">
                          <a:latin typeface="Times New Roman"/>
                          <a:cs typeface="Times New Roman"/>
                        </a:rPr>
                        <a:t>x</a:t>
                      </a:r>
                      <a:r>
                        <a:rPr lang="en-US" sz="1800" spc="15" dirty="0">
                          <a:latin typeface="Times New Roman"/>
                          <a:cs typeface="Times New Roman"/>
                        </a:rPr>
                        <a:t>)</a:t>
                      </a:r>
                      <a:r>
                        <a:rPr lang="en-US" sz="1800" spc="-195" dirty="0">
                          <a:latin typeface="Times New Roman"/>
                          <a:cs typeface="Times New Roman"/>
                        </a:rPr>
                        <a:t> +</a:t>
                      </a:r>
                      <a:r>
                        <a:rPr sz="1800" i="1" spc="-25" dirty="0">
                          <a:latin typeface="Symbol"/>
                          <a:cs typeface="Symbol"/>
                        </a:rPr>
                        <a:t></a:t>
                      </a:r>
                      <a:r>
                        <a:rPr sz="1800" i="1" spc="-37" baseline="-24154" dirty="0">
                          <a:latin typeface="Times New Roman"/>
                          <a:cs typeface="Times New Roman"/>
                        </a:rPr>
                        <a:t>B</a:t>
                      </a:r>
                      <a:r>
                        <a:rPr sz="1800" i="1" spc="-120" baseline="-24154" dirty="0">
                          <a:latin typeface="Times New Roman"/>
                          <a:cs typeface="Times New Roman"/>
                        </a:rPr>
                        <a:t> </a:t>
                      </a:r>
                      <a:r>
                        <a:rPr sz="1800" spc="5" dirty="0">
                          <a:latin typeface="Times New Roman"/>
                          <a:cs typeface="Times New Roman"/>
                        </a:rPr>
                        <a:t>(</a:t>
                      </a:r>
                      <a:r>
                        <a:rPr sz="1800" i="1" spc="5" dirty="0">
                          <a:latin typeface="Times New Roman"/>
                          <a:cs typeface="Times New Roman"/>
                        </a:rPr>
                        <a:t>x</a:t>
                      </a:r>
                      <a:r>
                        <a:rPr sz="1800" spc="5" dirty="0">
                          <a:latin typeface="Times New Roman"/>
                          <a:cs typeface="Times New Roman"/>
                        </a:rPr>
                        <a:t>)</a:t>
                      </a:r>
                      <a:r>
                        <a:rPr lang="en-US" sz="1800" spc="5" dirty="0">
                          <a:latin typeface="Times New Roman"/>
                          <a:cs typeface="Times New Roman"/>
                        </a:rPr>
                        <a:t> –(</a:t>
                      </a:r>
                      <a:r>
                        <a:rPr lang="en-US" sz="1800" i="1" spc="-10" dirty="0">
                          <a:latin typeface="Symbol"/>
                          <a:cs typeface="Symbol"/>
                        </a:rPr>
                        <a:t></a:t>
                      </a:r>
                      <a:r>
                        <a:rPr lang="en-US" sz="1800" i="1" spc="-15" baseline="-24154" dirty="0">
                          <a:latin typeface="Times New Roman"/>
                          <a:cs typeface="Times New Roman"/>
                        </a:rPr>
                        <a:t>A</a:t>
                      </a:r>
                      <a:r>
                        <a:rPr lang="en-US" sz="1800" i="1" spc="-232" baseline="-24154" dirty="0">
                          <a:latin typeface="Times New Roman"/>
                          <a:cs typeface="Times New Roman"/>
                        </a:rPr>
                        <a:t> </a:t>
                      </a:r>
                      <a:r>
                        <a:rPr lang="en-US" sz="1800" spc="15" dirty="0">
                          <a:latin typeface="Times New Roman"/>
                          <a:cs typeface="Times New Roman"/>
                        </a:rPr>
                        <a:t>(</a:t>
                      </a:r>
                      <a:r>
                        <a:rPr lang="en-US" sz="1800" i="1" spc="15" dirty="0">
                          <a:latin typeface="Times New Roman"/>
                          <a:cs typeface="Times New Roman"/>
                        </a:rPr>
                        <a:t>x</a:t>
                      </a:r>
                      <a:r>
                        <a:rPr lang="en-US" sz="1800" spc="15" dirty="0">
                          <a:latin typeface="Times New Roman"/>
                          <a:cs typeface="Times New Roman"/>
                        </a:rPr>
                        <a:t>)</a:t>
                      </a:r>
                      <a:r>
                        <a:rPr lang="en-US" sz="1800" i="1" spc="-165" dirty="0">
                          <a:latin typeface="Symbol"/>
                          <a:cs typeface="Times New Roman"/>
                          <a:sym typeface="Symbol" panose="05050102010706020507" pitchFamily="18" charset="2"/>
                        </a:rPr>
                        <a:t> </a:t>
                      </a:r>
                      <a:r>
                        <a:rPr lang="en-US" sz="2800" i="1" spc="-165" dirty="0">
                          <a:latin typeface="Symbol"/>
                          <a:cs typeface="Symbol"/>
                        </a:rPr>
                        <a:t> </a:t>
                      </a:r>
                      <a:r>
                        <a:rPr lang="en-US" sz="1800" i="1" spc="-10" dirty="0">
                          <a:latin typeface="Symbol"/>
                          <a:cs typeface="Symbol"/>
                        </a:rPr>
                        <a:t></a:t>
                      </a:r>
                      <a:r>
                        <a:rPr lang="en-US" sz="1800" i="1" spc="-15" baseline="-24154" dirty="0">
                          <a:latin typeface="Times New Roman"/>
                          <a:cs typeface="Times New Roman"/>
                        </a:rPr>
                        <a:t>B</a:t>
                      </a:r>
                      <a:r>
                        <a:rPr lang="en-US" sz="1800" i="1" spc="-232" baseline="-24154" dirty="0">
                          <a:latin typeface="Times New Roman"/>
                          <a:cs typeface="Times New Roman"/>
                        </a:rPr>
                        <a:t> </a:t>
                      </a:r>
                      <a:r>
                        <a:rPr lang="en-US" sz="1800" spc="15" dirty="0">
                          <a:latin typeface="Times New Roman"/>
                          <a:cs typeface="Times New Roman"/>
                        </a:rPr>
                        <a:t>(</a:t>
                      </a:r>
                      <a:r>
                        <a:rPr lang="en-US" sz="1800" i="1" spc="15" dirty="0">
                          <a:latin typeface="Times New Roman"/>
                          <a:cs typeface="Times New Roman"/>
                        </a:rPr>
                        <a:t>x</a:t>
                      </a:r>
                      <a:r>
                        <a:rPr lang="en-US" sz="1800" spc="15" dirty="0">
                          <a:latin typeface="Times New Roman"/>
                          <a:cs typeface="Times New Roman"/>
                        </a:rPr>
                        <a:t>)</a:t>
                      </a:r>
                      <a:r>
                        <a:rPr lang="en-US" sz="1800" spc="5" dirty="0">
                          <a:latin typeface="Times New Roman"/>
                          <a:cs typeface="Times New Roman"/>
                        </a:rPr>
                        <a:t>)</a:t>
                      </a:r>
                      <a:endParaRPr sz="1800" dirty="0">
                        <a:latin typeface="Times New Roman"/>
                        <a:cs typeface="Times New Roman"/>
                      </a:endParaRPr>
                    </a:p>
                  </a:txBody>
                  <a:tcPr marL="0" marR="0" marT="1981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4545">
                <a:tc>
                  <a:txBody>
                    <a:bodyPr/>
                    <a:lstStyle/>
                    <a:p>
                      <a:pPr marL="67945" marR="577215">
                        <a:lnSpc>
                          <a:spcPts val="2160"/>
                        </a:lnSpc>
                        <a:spcBef>
                          <a:spcPts val="30"/>
                        </a:spcBef>
                      </a:pPr>
                      <a:r>
                        <a:rPr lang="en-US" dirty="0"/>
                        <a:t>Product </a:t>
                      </a:r>
                      <a:endParaRPr sz="1800" dirty="0">
                        <a:latin typeface="Arial"/>
                        <a:cs typeface="Arial"/>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58775" marR="0" lvl="0" indent="0" algn="l" defTabSz="914400" rtl="0" eaLnBrk="1" fontAlgn="auto" latinLnBrk="0" hangingPunct="1">
                        <a:lnSpc>
                          <a:spcPct val="100000"/>
                        </a:lnSpc>
                        <a:spcBef>
                          <a:spcPts val="2065"/>
                        </a:spcBef>
                        <a:spcAft>
                          <a:spcPts val="0"/>
                        </a:spcAft>
                        <a:buClrTx/>
                        <a:buSzTx/>
                        <a:buFontTx/>
                        <a:buNone/>
                        <a:tabLst/>
                        <a:defRPr/>
                      </a:pPr>
                      <a:r>
                        <a:rPr lang="en-US" sz="2000" i="1" spc="-145" dirty="0">
                          <a:latin typeface="Times New Roman"/>
                          <a:cs typeface="Times New Roman"/>
                        </a:rPr>
                        <a:t>A </a:t>
                      </a:r>
                      <a:r>
                        <a:rPr lang="en-US" sz="2000" i="1" spc="-165" dirty="0">
                          <a:latin typeface="Symbol"/>
                          <a:cs typeface="Times New Roman"/>
                          <a:sym typeface="Symbol" panose="05050102010706020507" pitchFamily="18" charset="2"/>
                        </a:rPr>
                        <a:t></a:t>
                      </a:r>
                      <a:r>
                        <a:rPr lang="en-US" sz="2000" i="1" spc="-165" dirty="0">
                          <a:latin typeface="Symbol"/>
                          <a:cs typeface="Symbol"/>
                        </a:rPr>
                        <a:t>  </a:t>
                      </a:r>
                      <a:r>
                        <a:rPr lang="en-US" sz="2000" i="1" spc="-145" dirty="0">
                          <a:latin typeface="Times New Roman"/>
                          <a:cs typeface="Times New Roman"/>
                        </a:rPr>
                        <a:t>B</a:t>
                      </a:r>
                      <a:endParaRPr lang="en-US" sz="2000" dirty="0">
                        <a:latin typeface="Times New Roman"/>
                        <a:cs typeface="Times New Roman"/>
                      </a:endParaRPr>
                    </a:p>
                    <a:p>
                      <a:pPr marL="358775">
                        <a:lnSpc>
                          <a:spcPct val="100000"/>
                        </a:lnSpc>
                        <a:spcBef>
                          <a:spcPts val="2065"/>
                        </a:spcBef>
                      </a:pPr>
                      <a:endParaRPr sz="2050" dirty="0">
                        <a:latin typeface="Times New Roman"/>
                        <a:cs typeface="Times New Roman"/>
                      </a:endParaRPr>
                    </a:p>
                  </a:txBody>
                  <a:tcPr marL="0" marR="0" marT="2622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8465">
                        <a:lnSpc>
                          <a:spcPts val="1755"/>
                        </a:lnSpc>
                        <a:spcBef>
                          <a:spcPts val="1605"/>
                        </a:spcBef>
                      </a:pPr>
                      <a:r>
                        <a:rPr sz="1850" i="1" spc="-25" dirty="0">
                          <a:latin typeface="Symbol"/>
                          <a:cs typeface="Symbol"/>
                        </a:rPr>
                        <a:t></a:t>
                      </a:r>
                      <a:r>
                        <a:rPr sz="1850" i="1" spc="-25" dirty="0">
                          <a:latin typeface="Times New Roman"/>
                          <a:cs typeface="Times New Roman"/>
                        </a:rPr>
                        <a:t> </a:t>
                      </a:r>
                      <a:r>
                        <a:rPr lang="en-US" sz="1850" i="1" spc="-25" dirty="0">
                          <a:latin typeface="Times New Roman"/>
                          <a:cs typeface="Times New Roman"/>
                        </a:rPr>
                        <a:t>    </a:t>
                      </a:r>
                      <a:r>
                        <a:rPr sz="1750" spc="70" dirty="0">
                          <a:latin typeface="Times New Roman"/>
                          <a:cs typeface="Times New Roman"/>
                        </a:rPr>
                        <a:t>(</a:t>
                      </a:r>
                      <a:r>
                        <a:rPr sz="1750" i="1" spc="70" dirty="0">
                          <a:latin typeface="Times New Roman"/>
                          <a:cs typeface="Times New Roman"/>
                        </a:rPr>
                        <a:t>x</a:t>
                      </a:r>
                      <a:r>
                        <a:rPr sz="1750" spc="70" dirty="0">
                          <a:latin typeface="Times New Roman"/>
                          <a:cs typeface="Times New Roman"/>
                        </a:rPr>
                        <a:t>) </a:t>
                      </a:r>
                      <a:r>
                        <a:rPr sz="1750" i="1" spc="30" dirty="0">
                          <a:latin typeface="Symbol"/>
                          <a:cs typeface="Symbol"/>
                        </a:rPr>
                        <a:t></a:t>
                      </a:r>
                      <a:r>
                        <a:rPr sz="1750" i="1" spc="30" dirty="0">
                          <a:latin typeface="Times New Roman"/>
                          <a:cs typeface="Times New Roman"/>
                        </a:rPr>
                        <a:t> </a:t>
                      </a:r>
                      <a:r>
                        <a:rPr lang="en-US" sz="1600" i="1" spc="-10" dirty="0">
                          <a:latin typeface="Symbol"/>
                          <a:cs typeface="Symbol"/>
                        </a:rPr>
                        <a:t></a:t>
                      </a:r>
                      <a:r>
                        <a:rPr lang="en-US" sz="1600" i="1" spc="-15" baseline="-24154" dirty="0">
                          <a:latin typeface="Times New Roman"/>
                          <a:cs typeface="Times New Roman"/>
                        </a:rPr>
                        <a:t>A</a:t>
                      </a:r>
                      <a:r>
                        <a:rPr lang="en-US" sz="1600" i="1" spc="-232" baseline="-24154" dirty="0">
                          <a:latin typeface="Times New Roman"/>
                          <a:cs typeface="Times New Roman"/>
                        </a:rPr>
                        <a:t> </a:t>
                      </a:r>
                      <a:r>
                        <a:rPr lang="en-US" sz="1600" spc="15" dirty="0">
                          <a:latin typeface="Times New Roman"/>
                          <a:cs typeface="Times New Roman"/>
                        </a:rPr>
                        <a:t>(</a:t>
                      </a:r>
                      <a:r>
                        <a:rPr lang="en-US" sz="1600" i="1" spc="15" dirty="0">
                          <a:latin typeface="Times New Roman"/>
                          <a:cs typeface="Times New Roman"/>
                        </a:rPr>
                        <a:t>x</a:t>
                      </a:r>
                      <a:r>
                        <a:rPr lang="en-US" sz="1600" spc="15" dirty="0">
                          <a:latin typeface="Times New Roman"/>
                          <a:cs typeface="Times New Roman"/>
                        </a:rPr>
                        <a:t>)</a:t>
                      </a:r>
                      <a:r>
                        <a:rPr lang="en-US" sz="1600" i="1" spc="-165" dirty="0">
                          <a:latin typeface="Symbol"/>
                          <a:cs typeface="Times New Roman"/>
                          <a:sym typeface="Symbol" panose="05050102010706020507" pitchFamily="18" charset="2"/>
                        </a:rPr>
                        <a:t> </a:t>
                      </a:r>
                      <a:r>
                        <a:rPr lang="en-US" sz="2400" i="1" spc="-165" dirty="0">
                          <a:latin typeface="Symbol"/>
                          <a:cs typeface="Symbol"/>
                        </a:rPr>
                        <a:t> </a:t>
                      </a:r>
                      <a:r>
                        <a:rPr lang="en-US" sz="1600" i="1" spc="-10" dirty="0">
                          <a:latin typeface="Symbol"/>
                          <a:cs typeface="Symbol"/>
                        </a:rPr>
                        <a:t></a:t>
                      </a:r>
                      <a:r>
                        <a:rPr lang="en-US" sz="1600" i="1" spc="-15" baseline="-24154" dirty="0">
                          <a:latin typeface="Times New Roman"/>
                          <a:cs typeface="Times New Roman"/>
                        </a:rPr>
                        <a:t>B</a:t>
                      </a:r>
                      <a:r>
                        <a:rPr lang="en-US" sz="1600" i="1" spc="-232" baseline="-24154" dirty="0">
                          <a:latin typeface="Times New Roman"/>
                          <a:cs typeface="Times New Roman"/>
                        </a:rPr>
                        <a:t> </a:t>
                      </a:r>
                      <a:r>
                        <a:rPr lang="en-US" sz="1600" spc="15" dirty="0">
                          <a:latin typeface="Times New Roman"/>
                          <a:cs typeface="Times New Roman"/>
                        </a:rPr>
                        <a:t>(</a:t>
                      </a:r>
                      <a:r>
                        <a:rPr lang="en-US" sz="1600" i="1" spc="15" dirty="0">
                          <a:latin typeface="Times New Roman"/>
                          <a:cs typeface="Times New Roman"/>
                        </a:rPr>
                        <a:t>x</a:t>
                      </a:r>
                      <a:r>
                        <a:rPr lang="en-US" sz="1600" spc="15" dirty="0">
                          <a:latin typeface="Times New Roman"/>
                          <a:cs typeface="Times New Roman"/>
                        </a:rPr>
                        <a:t>)</a:t>
                      </a:r>
                      <a:endParaRPr sz="1750" dirty="0">
                        <a:latin typeface="Times New Roman"/>
                        <a:cs typeface="Times New Roman"/>
                      </a:endParaRPr>
                    </a:p>
                    <a:p>
                      <a:pPr marL="569595">
                        <a:lnSpc>
                          <a:spcPts val="735"/>
                        </a:lnSpc>
                        <a:tabLst>
                          <a:tab pos="1602740" algn="l"/>
                        </a:tabLst>
                      </a:pPr>
                      <a:r>
                        <a:rPr sz="1500" i="1" spc="44" baseline="-11111" dirty="0">
                          <a:latin typeface="Times New Roman"/>
                          <a:cs typeface="Times New Roman"/>
                        </a:rPr>
                        <a:t>A</a:t>
                      </a:r>
                      <a:r>
                        <a:rPr lang="en-US" sz="1600" i="1" spc="-165" dirty="0">
                          <a:latin typeface="Symbol"/>
                          <a:cs typeface="Times New Roman"/>
                          <a:sym typeface="Symbol" panose="05050102010706020507" pitchFamily="18" charset="2"/>
                        </a:rPr>
                        <a:t></a:t>
                      </a:r>
                      <a:r>
                        <a:rPr lang="en-US" sz="1600" i="1" spc="-165" dirty="0">
                          <a:latin typeface="Symbol"/>
                          <a:cs typeface="Symbol"/>
                        </a:rPr>
                        <a:t>  </a:t>
                      </a:r>
                      <a:r>
                        <a:rPr lang="en-US" sz="1500" i="1" spc="44" baseline="-11111" dirty="0">
                          <a:latin typeface="Times New Roman"/>
                          <a:cs typeface="Times New Roman"/>
                        </a:rPr>
                        <a:t>B</a:t>
                      </a:r>
                      <a:r>
                        <a:rPr sz="1500" i="1" spc="44" baseline="-11111" dirty="0">
                          <a:latin typeface="Times New Roman"/>
                          <a:cs typeface="Times New Roman"/>
                        </a:rPr>
                        <a:t>	</a:t>
                      </a:r>
                      <a:endParaRPr sz="1000" dirty="0">
                        <a:latin typeface="Times New Roman"/>
                        <a:cs typeface="Times New Roman"/>
                      </a:endParaRPr>
                    </a:p>
                  </a:txBody>
                  <a:tcPr marL="0" marR="0" marT="203835"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4671">
                <a:tc>
                  <a:txBody>
                    <a:bodyPr/>
                    <a:lstStyle/>
                    <a:p>
                      <a:pPr marL="67945">
                        <a:lnSpc>
                          <a:spcPts val="2120"/>
                        </a:lnSpc>
                      </a:pPr>
                      <a:r>
                        <a:rPr lang="en-US" sz="1800" spc="-5" dirty="0">
                          <a:latin typeface="Arial"/>
                          <a:cs typeface="Arial"/>
                        </a:rPr>
                        <a:t>Bounded</a:t>
                      </a:r>
                      <a:r>
                        <a:rPr lang="en-US" sz="1800" spc="-5" baseline="0" dirty="0">
                          <a:latin typeface="Arial"/>
                          <a:cs typeface="Arial"/>
                        </a:rPr>
                        <a:t> sum</a:t>
                      </a:r>
                      <a:endParaRPr sz="18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2905">
                        <a:lnSpc>
                          <a:spcPct val="100000"/>
                        </a:lnSpc>
                        <a:spcBef>
                          <a:spcPts val="1720"/>
                        </a:spcBef>
                      </a:pPr>
                      <a:r>
                        <a:rPr sz="2650" i="1" spc="395" dirty="0">
                          <a:latin typeface="Times New Roman"/>
                          <a:cs typeface="Times New Roman"/>
                        </a:rPr>
                        <a:t>A</a:t>
                      </a:r>
                      <a:r>
                        <a:rPr lang="en-US" sz="2650" i="1" spc="395" dirty="0">
                          <a:latin typeface="Symbol"/>
                          <a:cs typeface="Times New Roman"/>
                          <a:sym typeface="Symbol" panose="05050102010706020507" pitchFamily="18" charset="2"/>
                        </a:rPr>
                        <a:t></a:t>
                      </a:r>
                      <a:r>
                        <a:rPr sz="2650" i="1" spc="-315" dirty="0">
                          <a:latin typeface="Times New Roman"/>
                          <a:cs typeface="Times New Roman"/>
                        </a:rPr>
                        <a:t> </a:t>
                      </a:r>
                      <a:r>
                        <a:rPr sz="2650" i="1" spc="245" dirty="0">
                          <a:latin typeface="Times New Roman"/>
                          <a:cs typeface="Times New Roman"/>
                        </a:rPr>
                        <a:t>B</a:t>
                      </a:r>
                      <a:endParaRPr sz="2650" dirty="0">
                        <a:latin typeface="Times New Roman"/>
                        <a:cs typeface="Times New Roman"/>
                      </a:endParaRPr>
                    </a:p>
                  </a:txBody>
                  <a:tcPr marL="0" marR="0" marT="218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1839"/>
                        </a:spcBef>
                      </a:pPr>
                      <a:r>
                        <a:rPr sz="2100" i="1" spc="-25" dirty="0">
                          <a:latin typeface="Symbol"/>
                          <a:cs typeface="Symbol"/>
                        </a:rPr>
                        <a:t></a:t>
                      </a:r>
                      <a:r>
                        <a:rPr sz="1725" i="1" spc="-37" baseline="-24154" dirty="0">
                          <a:latin typeface="Times New Roman"/>
                          <a:cs typeface="Times New Roman"/>
                        </a:rPr>
                        <a:t>A</a:t>
                      </a:r>
                      <a:r>
                        <a:rPr lang="en-US" sz="1000" i="1" spc="395" dirty="0">
                          <a:latin typeface="Symbol"/>
                          <a:cs typeface="Times New Roman"/>
                          <a:sym typeface="Symbol" panose="05050102010706020507" pitchFamily="18" charset="2"/>
                        </a:rPr>
                        <a:t></a:t>
                      </a:r>
                      <a:r>
                        <a:rPr sz="1725" i="1" spc="-37" baseline="-24154" dirty="0">
                          <a:latin typeface="Times New Roman"/>
                          <a:cs typeface="Times New Roman"/>
                        </a:rPr>
                        <a:t>B</a:t>
                      </a:r>
                      <a:r>
                        <a:rPr sz="1725" i="1" spc="-165" baseline="-24154" dirty="0">
                          <a:latin typeface="Times New Roman"/>
                          <a:cs typeface="Times New Roman"/>
                        </a:rPr>
                        <a:t> </a:t>
                      </a:r>
                      <a:r>
                        <a:rPr sz="2000" spc="-5" dirty="0">
                          <a:latin typeface="Times New Roman"/>
                          <a:cs typeface="Times New Roman"/>
                        </a:rPr>
                        <a:t>(</a:t>
                      </a:r>
                      <a:r>
                        <a:rPr sz="2000" i="1" spc="-5" dirty="0">
                          <a:latin typeface="Times New Roman"/>
                          <a:cs typeface="Times New Roman"/>
                        </a:rPr>
                        <a:t>x</a:t>
                      </a:r>
                      <a:r>
                        <a:rPr sz="2000" spc="-5" dirty="0">
                          <a:latin typeface="Times New Roman"/>
                          <a:cs typeface="Times New Roman"/>
                        </a:rPr>
                        <a:t>)</a:t>
                      </a:r>
                      <a:r>
                        <a:rPr sz="2000" spc="-140" dirty="0">
                          <a:latin typeface="Times New Roman"/>
                          <a:cs typeface="Times New Roman"/>
                        </a:rPr>
                        <a:t> </a:t>
                      </a:r>
                      <a:r>
                        <a:rPr sz="2000" i="1" spc="-40" dirty="0">
                          <a:latin typeface="Symbol"/>
                          <a:cs typeface="Symbol"/>
                        </a:rPr>
                        <a:t></a:t>
                      </a:r>
                      <a:r>
                        <a:rPr sz="2000" i="1" spc="-160" dirty="0">
                          <a:latin typeface="Times New Roman"/>
                          <a:cs typeface="Times New Roman"/>
                        </a:rPr>
                        <a:t> </a:t>
                      </a:r>
                      <a:r>
                        <a:rPr sz="2000" spc="-95" dirty="0">
                          <a:latin typeface="Times New Roman"/>
                          <a:cs typeface="Times New Roman"/>
                        </a:rPr>
                        <a:t>m</a:t>
                      </a:r>
                      <a:r>
                        <a:rPr lang="en-US" sz="2000" spc="-95" dirty="0">
                          <a:latin typeface="Times New Roman"/>
                          <a:cs typeface="Times New Roman"/>
                        </a:rPr>
                        <a:t>in</a:t>
                      </a:r>
                      <a:r>
                        <a:rPr sz="2000" spc="-95" dirty="0">
                          <a:latin typeface="Times New Roman"/>
                          <a:cs typeface="Times New Roman"/>
                        </a:rPr>
                        <a:t>{</a:t>
                      </a:r>
                      <a:r>
                        <a:rPr lang="en-US" sz="2000" spc="-95" dirty="0">
                          <a:latin typeface="Times New Roman"/>
                          <a:cs typeface="Times New Roman"/>
                        </a:rPr>
                        <a:t>1,</a:t>
                      </a:r>
                      <a:r>
                        <a:rPr lang="en-US" sz="2000" spc="-95" baseline="0" dirty="0">
                          <a:latin typeface="Times New Roman"/>
                          <a:cs typeface="Times New Roman"/>
                        </a:rPr>
                        <a:t>  </a:t>
                      </a:r>
                      <a:r>
                        <a:rPr sz="2100" i="1" spc="-95" dirty="0">
                          <a:latin typeface="Symbol"/>
                          <a:cs typeface="Symbol"/>
                        </a:rPr>
                        <a:t></a:t>
                      </a:r>
                      <a:r>
                        <a:rPr sz="1725" i="1" spc="-142" baseline="-24154" dirty="0">
                          <a:latin typeface="Times New Roman"/>
                          <a:cs typeface="Times New Roman"/>
                        </a:rPr>
                        <a:t>A</a:t>
                      </a:r>
                      <a:r>
                        <a:rPr sz="1725" i="1" spc="-240" baseline="-24154" dirty="0">
                          <a:latin typeface="Times New Roman"/>
                          <a:cs typeface="Times New Roman"/>
                        </a:rPr>
                        <a:t> </a:t>
                      </a:r>
                      <a:r>
                        <a:rPr sz="2000" spc="-25" dirty="0">
                          <a:latin typeface="Times New Roman"/>
                          <a:cs typeface="Times New Roman"/>
                        </a:rPr>
                        <a:t>(</a:t>
                      </a:r>
                      <a:r>
                        <a:rPr sz="2000" i="1" spc="-25" dirty="0">
                          <a:latin typeface="Times New Roman"/>
                          <a:cs typeface="Times New Roman"/>
                        </a:rPr>
                        <a:t>x</a:t>
                      </a:r>
                      <a:r>
                        <a:rPr sz="2000" spc="-25" dirty="0">
                          <a:latin typeface="Times New Roman"/>
                          <a:cs typeface="Times New Roman"/>
                        </a:rPr>
                        <a:t>)</a:t>
                      </a:r>
                      <a:r>
                        <a:rPr lang="en-US" sz="2000" spc="-25" baseline="0" dirty="0">
                          <a:latin typeface="Times New Roman"/>
                          <a:cs typeface="Times New Roman"/>
                        </a:rPr>
                        <a:t> + </a:t>
                      </a:r>
                      <a:r>
                        <a:rPr sz="2100" i="1" spc="-40" dirty="0">
                          <a:latin typeface="Symbol"/>
                          <a:cs typeface="Symbol"/>
                        </a:rPr>
                        <a:t></a:t>
                      </a:r>
                      <a:r>
                        <a:rPr sz="1725" i="1" spc="-60" baseline="-24154" dirty="0">
                          <a:latin typeface="Times New Roman"/>
                          <a:cs typeface="Times New Roman"/>
                        </a:rPr>
                        <a:t>B</a:t>
                      </a:r>
                      <a:r>
                        <a:rPr sz="1725" i="1" spc="-157" baseline="-24154" dirty="0">
                          <a:latin typeface="Times New Roman"/>
                          <a:cs typeface="Times New Roman"/>
                        </a:rPr>
                        <a:t> </a:t>
                      </a:r>
                      <a:r>
                        <a:rPr sz="2000" spc="-40" dirty="0">
                          <a:latin typeface="Times New Roman"/>
                          <a:cs typeface="Times New Roman"/>
                        </a:rPr>
                        <a:t>(</a:t>
                      </a:r>
                      <a:r>
                        <a:rPr sz="2000" i="1" spc="-40" dirty="0">
                          <a:latin typeface="Times New Roman"/>
                          <a:cs typeface="Times New Roman"/>
                        </a:rPr>
                        <a:t>x</a:t>
                      </a:r>
                      <a:r>
                        <a:rPr sz="2000" spc="-40" dirty="0">
                          <a:latin typeface="Times New Roman"/>
                          <a:cs typeface="Times New Roman"/>
                        </a:rPr>
                        <a:t>)}</a:t>
                      </a:r>
                      <a:endParaRPr sz="2000" dirty="0">
                        <a:latin typeface="Times New Roman"/>
                        <a:cs typeface="Times New Roman"/>
                      </a:endParaRPr>
                    </a:p>
                  </a:txBody>
                  <a:tcPr marL="0" marR="0" marT="233679"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4557">
                <a:tc>
                  <a:txBody>
                    <a:bodyPr/>
                    <a:lstStyle/>
                    <a:p>
                      <a:pPr marL="67945" marR="91440">
                        <a:lnSpc>
                          <a:spcPts val="2160"/>
                        </a:lnSpc>
                        <a:spcBef>
                          <a:spcPts val="30"/>
                        </a:spcBef>
                      </a:pPr>
                      <a:r>
                        <a:rPr lang="en-US" sz="1800" spc="-5" dirty="0">
                          <a:latin typeface="Arial"/>
                          <a:cs typeface="Arial"/>
                        </a:rPr>
                        <a:t>Bounded difference</a:t>
                      </a:r>
                      <a:endParaRPr sz="1800" dirty="0">
                        <a:latin typeface="Arial"/>
                        <a:cs typeface="Arial"/>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2905">
                        <a:lnSpc>
                          <a:spcPct val="100000"/>
                        </a:lnSpc>
                        <a:spcBef>
                          <a:spcPts val="1530"/>
                        </a:spcBef>
                      </a:pPr>
                      <a:r>
                        <a:rPr sz="2650" i="1" spc="370" dirty="0">
                          <a:latin typeface="Times New Roman"/>
                          <a:cs typeface="Times New Roman"/>
                        </a:rPr>
                        <a:t>A</a:t>
                      </a:r>
                      <a:r>
                        <a:rPr lang="en-US" sz="2650" i="1" spc="370" baseline="0" dirty="0">
                          <a:latin typeface="Symbol"/>
                          <a:cs typeface="Times New Roman"/>
                        </a:rPr>
                        <a:t>  </a:t>
                      </a:r>
                      <a:r>
                        <a:rPr sz="2650" i="1" spc="-375" dirty="0">
                          <a:latin typeface="Times New Roman"/>
                          <a:cs typeface="Times New Roman"/>
                        </a:rPr>
                        <a:t> </a:t>
                      </a:r>
                      <a:r>
                        <a:rPr sz="2650" i="1" spc="245" dirty="0">
                          <a:latin typeface="Times New Roman"/>
                          <a:cs typeface="Times New Roman"/>
                        </a:rPr>
                        <a:t>B</a:t>
                      </a:r>
                      <a:endParaRPr sz="2650" dirty="0">
                        <a:latin typeface="Times New Roman"/>
                        <a:cs typeface="Times New Roman"/>
                      </a:endParaRPr>
                    </a:p>
                  </a:txBody>
                  <a:tcPr marL="0" marR="0" marT="1943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1650"/>
                        </a:spcBef>
                      </a:pPr>
                      <a:r>
                        <a:rPr sz="2100" i="1" spc="-10" dirty="0">
                          <a:latin typeface="Symbol"/>
                          <a:cs typeface="Symbol"/>
                        </a:rPr>
                        <a:t></a:t>
                      </a:r>
                      <a:r>
                        <a:rPr sz="1725" i="1" spc="-15" baseline="-24154" dirty="0">
                          <a:latin typeface="Times New Roman"/>
                          <a:cs typeface="Times New Roman"/>
                        </a:rPr>
                        <a:t>A</a:t>
                      </a:r>
                      <a:r>
                        <a:rPr lang="en-US" sz="1725" i="1" spc="-15" baseline="-24154" dirty="0">
                          <a:latin typeface="Times New Roman"/>
                          <a:cs typeface="Times New Roman"/>
                        </a:rPr>
                        <a:t>   </a:t>
                      </a:r>
                      <a:r>
                        <a:rPr sz="1725" i="1" spc="-15" baseline="-24154" dirty="0">
                          <a:latin typeface="Times New Roman"/>
                          <a:cs typeface="Times New Roman"/>
                        </a:rPr>
                        <a:t>B</a:t>
                      </a:r>
                      <a:r>
                        <a:rPr sz="1725" i="1" spc="-150" baseline="-24154" dirty="0">
                          <a:latin typeface="Times New Roman"/>
                          <a:cs typeface="Times New Roman"/>
                        </a:rPr>
                        <a:t> </a:t>
                      </a:r>
                      <a:r>
                        <a:rPr sz="2000" spc="5" dirty="0">
                          <a:latin typeface="Times New Roman"/>
                          <a:cs typeface="Times New Roman"/>
                        </a:rPr>
                        <a:t>(</a:t>
                      </a:r>
                      <a:r>
                        <a:rPr sz="2000" i="1" spc="5" dirty="0">
                          <a:latin typeface="Times New Roman"/>
                          <a:cs typeface="Times New Roman"/>
                        </a:rPr>
                        <a:t>x</a:t>
                      </a:r>
                      <a:r>
                        <a:rPr sz="2000" spc="5" dirty="0">
                          <a:latin typeface="Times New Roman"/>
                          <a:cs typeface="Times New Roman"/>
                        </a:rPr>
                        <a:t>)</a:t>
                      </a:r>
                      <a:r>
                        <a:rPr sz="2000" spc="-130" dirty="0">
                          <a:latin typeface="Times New Roman"/>
                          <a:cs typeface="Times New Roman"/>
                        </a:rPr>
                        <a:t> </a:t>
                      </a:r>
                      <a:r>
                        <a:rPr sz="2000" i="1" spc="-30" dirty="0">
                          <a:latin typeface="Symbol"/>
                          <a:cs typeface="Symbol"/>
                        </a:rPr>
                        <a:t></a:t>
                      </a:r>
                      <a:r>
                        <a:rPr sz="2000" i="1" spc="-150" dirty="0">
                          <a:latin typeface="Times New Roman"/>
                          <a:cs typeface="Times New Roman"/>
                        </a:rPr>
                        <a:t> </a:t>
                      </a:r>
                      <a:r>
                        <a:rPr sz="2000" spc="-160" dirty="0">
                          <a:latin typeface="Times New Roman"/>
                          <a:cs typeface="Times New Roman"/>
                        </a:rPr>
                        <a:t>m</a:t>
                      </a:r>
                      <a:r>
                        <a:rPr lang="en-US" sz="2000" spc="-160" dirty="0">
                          <a:latin typeface="Times New Roman"/>
                          <a:cs typeface="Times New Roman"/>
                        </a:rPr>
                        <a:t>ax</a:t>
                      </a:r>
                      <a:r>
                        <a:rPr sz="2000" spc="-160" dirty="0">
                          <a:latin typeface="Times New Roman"/>
                          <a:cs typeface="Times New Roman"/>
                        </a:rPr>
                        <a:t>{</a:t>
                      </a:r>
                      <a:r>
                        <a:rPr sz="2000" spc="-260" dirty="0">
                          <a:latin typeface="Times New Roman"/>
                          <a:cs typeface="Times New Roman"/>
                        </a:rPr>
                        <a:t> </a:t>
                      </a:r>
                      <a:r>
                        <a:rPr lang="en-US" sz="2000" spc="-260" dirty="0">
                          <a:latin typeface="Times New Roman"/>
                          <a:cs typeface="Times New Roman"/>
                        </a:rPr>
                        <a:t>0 ,   </a:t>
                      </a:r>
                      <a:r>
                        <a:rPr sz="2100" i="1" spc="-5" dirty="0">
                          <a:latin typeface="Symbol"/>
                          <a:cs typeface="Symbol"/>
                        </a:rPr>
                        <a:t></a:t>
                      </a:r>
                      <a:r>
                        <a:rPr sz="1725" i="1" spc="-7" baseline="-24154" dirty="0">
                          <a:latin typeface="Times New Roman"/>
                          <a:cs typeface="Times New Roman"/>
                        </a:rPr>
                        <a:t>A</a:t>
                      </a:r>
                      <a:r>
                        <a:rPr sz="1725" i="1" spc="-217" baseline="-24154" dirty="0">
                          <a:latin typeface="Times New Roman"/>
                          <a:cs typeface="Times New Roman"/>
                        </a:rPr>
                        <a:t> </a:t>
                      </a:r>
                      <a:r>
                        <a:rPr sz="2000" spc="-15" dirty="0">
                          <a:latin typeface="Times New Roman"/>
                          <a:cs typeface="Times New Roman"/>
                        </a:rPr>
                        <a:t>(</a:t>
                      </a:r>
                      <a:r>
                        <a:rPr sz="2000" i="1" spc="-15" dirty="0">
                          <a:latin typeface="Times New Roman"/>
                          <a:cs typeface="Times New Roman"/>
                        </a:rPr>
                        <a:t>x</a:t>
                      </a:r>
                      <a:r>
                        <a:rPr sz="2000" spc="-15" dirty="0">
                          <a:latin typeface="Times New Roman"/>
                          <a:cs typeface="Times New Roman"/>
                        </a:rPr>
                        <a:t>)</a:t>
                      </a:r>
                      <a:r>
                        <a:rPr lang="en-US" sz="2000" spc="-15" baseline="0" dirty="0">
                          <a:latin typeface="Times New Roman"/>
                          <a:cs typeface="Times New Roman"/>
                        </a:rPr>
                        <a:t> </a:t>
                      </a:r>
                      <a:r>
                        <a:rPr lang="en-US" sz="2000" spc="5" dirty="0">
                          <a:latin typeface="Times New Roman"/>
                          <a:cs typeface="Times New Roman"/>
                        </a:rPr>
                        <a:t>–</a:t>
                      </a:r>
                      <a:r>
                        <a:rPr sz="2100" i="1" spc="-30" dirty="0">
                          <a:latin typeface="Symbol"/>
                          <a:cs typeface="Symbol"/>
                        </a:rPr>
                        <a:t></a:t>
                      </a:r>
                      <a:r>
                        <a:rPr sz="1725" i="1" spc="-44" baseline="-24154" dirty="0">
                          <a:latin typeface="Times New Roman"/>
                          <a:cs typeface="Times New Roman"/>
                        </a:rPr>
                        <a:t>B</a:t>
                      </a:r>
                      <a:r>
                        <a:rPr sz="1725" i="1" spc="-150" baseline="-24154" dirty="0">
                          <a:latin typeface="Times New Roman"/>
                          <a:cs typeface="Times New Roman"/>
                        </a:rPr>
                        <a:t> </a:t>
                      </a:r>
                      <a:r>
                        <a:rPr sz="2000" spc="-30" dirty="0">
                          <a:latin typeface="Times New Roman"/>
                          <a:cs typeface="Times New Roman"/>
                        </a:rPr>
                        <a:t>(</a:t>
                      </a:r>
                      <a:r>
                        <a:rPr sz="2000" i="1" spc="-30" dirty="0">
                          <a:latin typeface="Times New Roman"/>
                          <a:cs typeface="Times New Roman"/>
                        </a:rPr>
                        <a:t>x</a:t>
                      </a:r>
                      <a:r>
                        <a:rPr sz="2000" spc="-30" dirty="0">
                          <a:latin typeface="Times New Roman"/>
                          <a:cs typeface="Times New Roman"/>
                        </a:rPr>
                        <a:t>)}</a:t>
                      </a:r>
                      <a:endParaRPr sz="2000" dirty="0">
                        <a:latin typeface="Times New Roman"/>
                        <a:cs typeface="Times New Roman"/>
                      </a:endParaRPr>
                    </a:p>
                  </a:txBody>
                  <a:tcPr marL="0" marR="0" marT="20955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5"/>
                  </a:ext>
                </a:extLst>
              </a:tr>
            </a:tbl>
          </a:graphicData>
        </a:graphic>
      </p:graphicFrame>
      <p:cxnSp>
        <p:nvCxnSpPr>
          <p:cNvPr id="6" name="Straight Connector 5">
            <a:extLst>
              <a:ext uri="{FF2B5EF4-FFF2-40B4-BE49-F238E27FC236}">
                <a16:creationId xmlns:a16="http://schemas.microsoft.com/office/drawing/2014/main" id="{6AEEA64F-616D-4147-A6F5-BEBB65C2C32D}"/>
              </a:ext>
            </a:extLst>
          </p:cNvPr>
          <p:cNvCxnSpPr/>
          <p:nvPr/>
        </p:nvCxnSpPr>
        <p:spPr>
          <a:xfrm flipV="1">
            <a:off x="6185547" y="2213897"/>
            <a:ext cx="187087" cy="43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4923230" y="5795433"/>
            <a:ext cx="319753" cy="354012"/>
          </a:xfrm>
          <a:prstGeom prst="rect">
            <a:avLst/>
          </a:prstGeom>
        </p:spPr>
      </p:pic>
      <p:pic>
        <p:nvPicPr>
          <p:cNvPr id="9" name="Picture 8"/>
          <p:cNvPicPr>
            <a:picLocks noChangeAspect="1"/>
          </p:cNvPicPr>
          <p:nvPr/>
        </p:nvPicPr>
        <p:blipFill>
          <a:blip r:embed="rId2"/>
          <a:stretch>
            <a:fillRect/>
          </a:stretch>
        </p:blipFill>
        <p:spPr>
          <a:xfrm>
            <a:off x="6990504" y="5972439"/>
            <a:ext cx="109451" cy="121178"/>
          </a:xfrm>
          <a:prstGeom prst="rect">
            <a:avLst/>
          </a:prstGeom>
        </p:spPr>
      </p:pic>
    </p:spTree>
    <p:extLst>
      <p:ext uri="{BB962C8B-B14F-4D97-AF65-F5344CB8AC3E}">
        <p14:creationId xmlns:p14="http://schemas.microsoft.com/office/powerpoint/2010/main" val="142652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DF9B-58DC-4199-A316-EB978265751D}"/>
              </a:ext>
            </a:extLst>
          </p:cNvPr>
          <p:cNvSpPr>
            <a:spLocks noGrp="1"/>
          </p:cNvSpPr>
          <p:nvPr>
            <p:ph type="title"/>
          </p:nvPr>
        </p:nvSpPr>
        <p:spPr>
          <a:xfrm>
            <a:off x="770021" y="656611"/>
            <a:ext cx="10515600" cy="272161"/>
          </a:xfrm>
          <a:solidFill>
            <a:schemeClr val="bg1"/>
          </a:solidFill>
        </p:spPr>
        <p:txBody>
          <a:bodyPr>
            <a:noAutofit/>
          </a:bodyPr>
          <a:lstStyle/>
          <a:p>
            <a:r>
              <a:rPr lang="en-US" sz="4000" dirty="0"/>
              <a:t>Union</a:t>
            </a:r>
          </a:p>
        </p:txBody>
      </p:sp>
      <p:sp>
        <p:nvSpPr>
          <p:cNvPr id="3" name="Slide Number Placeholder 2">
            <a:extLst>
              <a:ext uri="{FF2B5EF4-FFF2-40B4-BE49-F238E27FC236}">
                <a16:creationId xmlns:a16="http://schemas.microsoft.com/office/drawing/2014/main" id="{B1FA4ED4-AF7F-4078-A037-17161EA9A480}"/>
              </a:ext>
            </a:extLst>
          </p:cNvPr>
          <p:cNvSpPr>
            <a:spLocks noGrp="1"/>
          </p:cNvSpPr>
          <p:nvPr>
            <p:ph type="sldNum" sz="quarter" idx="12"/>
          </p:nvPr>
        </p:nvSpPr>
        <p:spPr/>
        <p:txBody>
          <a:bodyPr/>
          <a:lstStyle/>
          <a:p>
            <a:fld id="{1E81BDB4-5F3F-464A-A32A-75B544C87B3D}" type="slidenum">
              <a:rPr lang="en-US" smtClean="0"/>
              <a:pPr/>
              <a:t>12</a:t>
            </a:fld>
            <a:endParaRPr lang="en-US"/>
          </a:p>
        </p:txBody>
      </p:sp>
      <p:pic>
        <p:nvPicPr>
          <p:cNvPr id="4" name="Picture 3">
            <a:extLst>
              <a:ext uri="{FF2B5EF4-FFF2-40B4-BE49-F238E27FC236}">
                <a16:creationId xmlns:a16="http://schemas.microsoft.com/office/drawing/2014/main" id="{D528E561-E505-4D32-AF3B-F99FCB127976}"/>
              </a:ext>
            </a:extLst>
          </p:cNvPr>
          <p:cNvPicPr>
            <a:picLocks noChangeAspect="1"/>
          </p:cNvPicPr>
          <p:nvPr/>
        </p:nvPicPr>
        <p:blipFill>
          <a:blip r:embed="rId2"/>
          <a:stretch>
            <a:fillRect/>
          </a:stretch>
        </p:blipFill>
        <p:spPr>
          <a:xfrm>
            <a:off x="1046246" y="1524000"/>
            <a:ext cx="9963150" cy="4876800"/>
          </a:xfrm>
          <a:prstGeom prst="rect">
            <a:avLst/>
          </a:prstGeom>
        </p:spPr>
      </p:pic>
    </p:spTree>
    <p:extLst>
      <p:ext uri="{BB962C8B-B14F-4D97-AF65-F5344CB8AC3E}">
        <p14:creationId xmlns:p14="http://schemas.microsoft.com/office/powerpoint/2010/main" val="121638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FA4ED4-AF7F-4078-A037-17161EA9A480}"/>
              </a:ext>
            </a:extLst>
          </p:cNvPr>
          <p:cNvSpPr>
            <a:spLocks noGrp="1"/>
          </p:cNvSpPr>
          <p:nvPr>
            <p:ph type="sldNum" sz="quarter" idx="12"/>
          </p:nvPr>
        </p:nvSpPr>
        <p:spPr/>
        <p:txBody>
          <a:bodyPr/>
          <a:lstStyle/>
          <a:p>
            <a:fld id="{1E81BDB4-5F3F-464A-A32A-75B544C87B3D}" type="slidenum">
              <a:rPr lang="en-US" smtClean="0"/>
              <a:pPr/>
              <a:t>13</a:t>
            </a:fld>
            <a:endParaRPr lang="en-US"/>
          </a:p>
        </p:txBody>
      </p:sp>
      <p:pic>
        <p:nvPicPr>
          <p:cNvPr id="5" name="Picture 4">
            <a:extLst>
              <a:ext uri="{FF2B5EF4-FFF2-40B4-BE49-F238E27FC236}">
                <a16:creationId xmlns:a16="http://schemas.microsoft.com/office/drawing/2014/main" id="{18AE21FC-F522-472A-9ACB-107F1084DCF5}"/>
              </a:ext>
            </a:extLst>
          </p:cNvPr>
          <p:cNvPicPr>
            <a:picLocks noChangeAspect="1"/>
          </p:cNvPicPr>
          <p:nvPr/>
        </p:nvPicPr>
        <p:blipFill>
          <a:blip r:embed="rId2"/>
          <a:stretch>
            <a:fillRect/>
          </a:stretch>
        </p:blipFill>
        <p:spPr>
          <a:xfrm>
            <a:off x="1348539" y="1431925"/>
            <a:ext cx="9334500" cy="4924425"/>
          </a:xfrm>
          <a:prstGeom prst="rect">
            <a:avLst/>
          </a:prstGeom>
        </p:spPr>
      </p:pic>
      <p:sp>
        <p:nvSpPr>
          <p:cNvPr id="6" name="Title 1">
            <a:extLst>
              <a:ext uri="{FF2B5EF4-FFF2-40B4-BE49-F238E27FC236}">
                <a16:creationId xmlns:a16="http://schemas.microsoft.com/office/drawing/2014/main" id="{D241DF9B-58DC-4199-A316-EB978265751D}"/>
              </a:ext>
            </a:extLst>
          </p:cNvPr>
          <p:cNvSpPr>
            <a:spLocks noGrp="1"/>
          </p:cNvSpPr>
          <p:nvPr>
            <p:ph type="title"/>
          </p:nvPr>
        </p:nvSpPr>
        <p:spPr>
          <a:xfrm>
            <a:off x="770021" y="656611"/>
            <a:ext cx="10515600" cy="272161"/>
          </a:xfrm>
          <a:solidFill>
            <a:schemeClr val="bg1"/>
          </a:solidFill>
        </p:spPr>
        <p:txBody>
          <a:bodyPr>
            <a:noAutofit/>
          </a:bodyPr>
          <a:lstStyle/>
          <a:p>
            <a:r>
              <a:rPr lang="en-US" sz="4000" dirty="0"/>
              <a:t>Intersection</a:t>
            </a:r>
          </a:p>
        </p:txBody>
      </p:sp>
    </p:spTree>
    <p:extLst>
      <p:ext uri="{BB962C8B-B14F-4D97-AF65-F5344CB8AC3E}">
        <p14:creationId xmlns:p14="http://schemas.microsoft.com/office/powerpoint/2010/main" val="858941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FA4ED4-AF7F-4078-A037-17161EA9A480}"/>
              </a:ext>
            </a:extLst>
          </p:cNvPr>
          <p:cNvSpPr>
            <a:spLocks noGrp="1"/>
          </p:cNvSpPr>
          <p:nvPr>
            <p:ph type="sldNum" sz="quarter" idx="12"/>
          </p:nvPr>
        </p:nvSpPr>
        <p:spPr/>
        <p:txBody>
          <a:bodyPr/>
          <a:lstStyle/>
          <a:p>
            <a:fld id="{1E81BDB4-5F3F-464A-A32A-75B544C87B3D}" type="slidenum">
              <a:rPr lang="en-US" smtClean="0"/>
              <a:pPr/>
              <a:t>14</a:t>
            </a:fld>
            <a:endParaRPr lang="en-US"/>
          </a:p>
        </p:txBody>
      </p:sp>
      <p:pic>
        <p:nvPicPr>
          <p:cNvPr id="4" name="Picture 3">
            <a:extLst>
              <a:ext uri="{FF2B5EF4-FFF2-40B4-BE49-F238E27FC236}">
                <a16:creationId xmlns:a16="http://schemas.microsoft.com/office/drawing/2014/main" id="{9502ACDF-87CB-4E21-A04F-2F70C66CEFB7}"/>
              </a:ext>
            </a:extLst>
          </p:cNvPr>
          <p:cNvPicPr>
            <a:picLocks noChangeAspect="1"/>
          </p:cNvPicPr>
          <p:nvPr/>
        </p:nvPicPr>
        <p:blipFill>
          <a:blip r:embed="rId2"/>
          <a:stretch>
            <a:fillRect/>
          </a:stretch>
        </p:blipFill>
        <p:spPr>
          <a:xfrm>
            <a:off x="1708150" y="1588279"/>
            <a:ext cx="8801100" cy="4838700"/>
          </a:xfrm>
          <a:prstGeom prst="rect">
            <a:avLst/>
          </a:prstGeom>
        </p:spPr>
      </p:pic>
      <p:sp>
        <p:nvSpPr>
          <p:cNvPr id="6" name="Title 1">
            <a:extLst>
              <a:ext uri="{FF2B5EF4-FFF2-40B4-BE49-F238E27FC236}">
                <a16:creationId xmlns:a16="http://schemas.microsoft.com/office/drawing/2014/main" id="{D241DF9B-58DC-4199-A316-EB978265751D}"/>
              </a:ext>
            </a:extLst>
          </p:cNvPr>
          <p:cNvSpPr>
            <a:spLocks noGrp="1"/>
          </p:cNvSpPr>
          <p:nvPr>
            <p:ph type="title"/>
          </p:nvPr>
        </p:nvSpPr>
        <p:spPr>
          <a:xfrm>
            <a:off x="770021" y="656611"/>
            <a:ext cx="10515600" cy="272161"/>
          </a:xfrm>
          <a:solidFill>
            <a:schemeClr val="bg1"/>
          </a:solidFill>
        </p:spPr>
        <p:txBody>
          <a:bodyPr>
            <a:noAutofit/>
          </a:bodyPr>
          <a:lstStyle/>
          <a:p>
            <a:r>
              <a:rPr lang="en-US" sz="4000" dirty="0"/>
              <a:t>Complement</a:t>
            </a:r>
          </a:p>
        </p:txBody>
      </p:sp>
    </p:spTree>
    <p:extLst>
      <p:ext uri="{BB962C8B-B14F-4D97-AF65-F5344CB8AC3E}">
        <p14:creationId xmlns:p14="http://schemas.microsoft.com/office/powerpoint/2010/main" val="161875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FA4ED4-AF7F-4078-A037-17161EA9A480}"/>
              </a:ext>
            </a:extLst>
          </p:cNvPr>
          <p:cNvSpPr>
            <a:spLocks noGrp="1"/>
          </p:cNvSpPr>
          <p:nvPr>
            <p:ph type="sldNum" sz="quarter" idx="12"/>
          </p:nvPr>
        </p:nvSpPr>
        <p:spPr/>
        <p:txBody>
          <a:bodyPr/>
          <a:lstStyle/>
          <a:p>
            <a:fld id="{1E81BDB4-5F3F-464A-A32A-75B544C87B3D}" type="slidenum">
              <a:rPr lang="en-US" smtClean="0"/>
              <a:pPr/>
              <a:t>15</a:t>
            </a:fld>
            <a:endParaRPr lang="en-US"/>
          </a:p>
        </p:txBody>
      </p:sp>
      <p:pic>
        <p:nvPicPr>
          <p:cNvPr id="6" name="Picture 5">
            <a:extLst>
              <a:ext uri="{FF2B5EF4-FFF2-40B4-BE49-F238E27FC236}">
                <a16:creationId xmlns:a16="http://schemas.microsoft.com/office/drawing/2014/main" id="{7CA626C7-1DCC-4D05-8BE6-EADFA642E706}"/>
              </a:ext>
            </a:extLst>
          </p:cNvPr>
          <p:cNvPicPr>
            <a:picLocks noChangeAspect="1"/>
          </p:cNvPicPr>
          <p:nvPr/>
        </p:nvPicPr>
        <p:blipFill>
          <a:blip r:embed="rId2"/>
          <a:stretch>
            <a:fillRect/>
          </a:stretch>
        </p:blipFill>
        <p:spPr>
          <a:xfrm>
            <a:off x="1332547" y="1464733"/>
            <a:ext cx="9953074" cy="5349432"/>
          </a:xfrm>
          <a:prstGeom prst="rect">
            <a:avLst/>
          </a:prstGeom>
        </p:spPr>
      </p:pic>
      <p:sp>
        <p:nvSpPr>
          <p:cNvPr id="7" name="Title 1">
            <a:extLst>
              <a:ext uri="{FF2B5EF4-FFF2-40B4-BE49-F238E27FC236}">
                <a16:creationId xmlns:a16="http://schemas.microsoft.com/office/drawing/2014/main" id="{D241DF9B-58DC-4199-A316-EB978265751D}"/>
              </a:ext>
            </a:extLst>
          </p:cNvPr>
          <p:cNvSpPr>
            <a:spLocks noGrp="1"/>
          </p:cNvSpPr>
          <p:nvPr>
            <p:ph type="title"/>
          </p:nvPr>
        </p:nvSpPr>
        <p:spPr>
          <a:xfrm>
            <a:off x="770021" y="656611"/>
            <a:ext cx="10515600" cy="272161"/>
          </a:xfrm>
          <a:solidFill>
            <a:schemeClr val="bg1"/>
          </a:solidFill>
        </p:spPr>
        <p:txBody>
          <a:bodyPr>
            <a:noAutofit/>
          </a:bodyPr>
          <a:lstStyle/>
          <a:p>
            <a:r>
              <a:rPr lang="en-US" sz="4000" dirty="0"/>
              <a:t>Difference</a:t>
            </a:r>
          </a:p>
        </p:txBody>
      </p:sp>
    </p:spTree>
    <p:extLst>
      <p:ext uri="{BB962C8B-B14F-4D97-AF65-F5344CB8AC3E}">
        <p14:creationId xmlns:p14="http://schemas.microsoft.com/office/powerpoint/2010/main" val="2332771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A04A-BB3A-40FE-A7E0-A45598E30326}"/>
              </a:ext>
            </a:extLst>
          </p:cNvPr>
          <p:cNvSpPr>
            <a:spLocks noGrp="1"/>
          </p:cNvSpPr>
          <p:nvPr>
            <p:ph type="title"/>
          </p:nvPr>
        </p:nvSpPr>
        <p:spPr>
          <a:xfrm>
            <a:off x="838200" y="0"/>
            <a:ext cx="10515600" cy="1371600"/>
          </a:xfrm>
          <a:solidFill>
            <a:schemeClr val="bg1"/>
          </a:solidFill>
        </p:spPr>
        <p:txBody>
          <a:bodyPr>
            <a:normAutofit/>
          </a:bodyPr>
          <a:lstStyle/>
          <a:p>
            <a:r>
              <a:rPr lang="en-US" dirty="0"/>
              <a:t>Sum</a:t>
            </a:r>
          </a:p>
        </p:txBody>
      </p:sp>
      <p:sp>
        <p:nvSpPr>
          <p:cNvPr id="3" name="Slide Number Placeholder 2">
            <a:extLst>
              <a:ext uri="{FF2B5EF4-FFF2-40B4-BE49-F238E27FC236}">
                <a16:creationId xmlns:a16="http://schemas.microsoft.com/office/drawing/2014/main" id="{F209BF18-FC7F-42F1-884F-53023B716154}"/>
              </a:ext>
            </a:extLst>
          </p:cNvPr>
          <p:cNvSpPr>
            <a:spLocks noGrp="1"/>
          </p:cNvSpPr>
          <p:nvPr>
            <p:ph type="sldNum" sz="quarter" idx="12"/>
          </p:nvPr>
        </p:nvSpPr>
        <p:spPr/>
        <p:txBody>
          <a:bodyPr/>
          <a:lstStyle/>
          <a:p>
            <a:fld id="{1E81BDB4-5F3F-464A-A32A-75B544C87B3D}" type="slidenum">
              <a:rPr lang="en-US" smtClean="0"/>
              <a:pPr/>
              <a:t>16</a:t>
            </a:fld>
            <a:endParaRPr lang="en-US"/>
          </a:p>
        </p:txBody>
      </p:sp>
      <p:pic>
        <p:nvPicPr>
          <p:cNvPr id="4" name="Picture 3">
            <a:extLst>
              <a:ext uri="{FF2B5EF4-FFF2-40B4-BE49-F238E27FC236}">
                <a16:creationId xmlns:a16="http://schemas.microsoft.com/office/drawing/2014/main" id="{885D0BF2-57A6-49AD-8D29-674A0004D741}"/>
              </a:ext>
            </a:extLst>
          </p:cNvPr>
          <p:cNvPicPr>
            <a:picLocks noChangeAspect="1"/>
          </p:cNvPicPr>
          <p:nvPr/>
        </p:nvPicPr>
        <p:blipFill>
          <a:blip r:embed="rId2"/>
          <a:stretch>
            <a:fillRect/>
          </a:stretch>
        </p:blipFill>
        <p:spPr>
          <a:xfrm>
            <a:off x="2295909" y="1646157"/>
            <a:ext cx="7600182" cy="5151517"/>
          </a:xfrm>
          <a:prstGeom prst="rect">
            <a:avLst/>
          </a:prstGeom>
        </p:spPr>
      </p:pic>
    </p:spTree>
    <p:extLst>
      <p:ext uri="{BB962C8B-B14F-4D97-AF65-F5344CB8AC3E}">
        <p14:creationId xmlns:p14="http://schemas.microsoft.com/office/powerpoint/2010/main" val="2816637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16C11E-13F2-4D2C-B08C-840B56D09B20}"/>
              </a:ext>
            </a:extLst>
          </p:cNvPr>
          <p:cNvSpPr>
            <a:spLocks noGrp="1"/>
          </p:cNvSpPr>
          <p:nvPr>
            <p:ph type="sldNum" sz="quarter" idx="12"/>
          </p:nvPr>
        </p:nvSpPr>
        <p:spPr/>
        <p:txBody>
          <a:bodyPr/>
          <a:lstStyle/>
          <a:p>
            <a:fld id="{1E81BDB4-5F3F-464A-A32A-75B544C87B3D}" type="slidenum">
              <a:rPr lang="en-US" smtClean="0"/>
              <a:pPr/>
              <a:t>17</a:t>
            </a:fld>
            <a:endParaRPr lang="en-US"/>
          </a:p>
        </p:txBody>
      </p:sp>
      <p:pic>
        <p:nvPicPr>
          <p:cNvPr id="4" name="Picture 3">
            <a:extLst>
              <a:ext uri="{FF2B5EF4-FFF2-40B4-BE49-F238E27FC236}">
                <a16:creationId xmlns:a16="http://schemas.microsoft.com/office/drawing/2014/main" id="{836C18CE-2C87-4B46-B98B-F4B6EA4E7096}"/>
              </a:ext>
            </a:extLst>
          </p:cNvPr>
          <p:cNvPicPr>
            <a:picLocks noChangeAspect="1"/>
          </p:cNvPicPr>
          <p:nvPr/>
        </p:nvPicPr>
        <p:blipFill>
          <a:blip r:embed="rId2"/>
          <a:stretch>
            <a:fillRect/>
          </a:stretch>
        </p:blipFill>
        <p:spPr>
          <a:xfrm>
            <a:off x="938212" y="1471612"/>
            <a:ext cx="10315575" cy="3914775"/>
          </a:xfrm>
          <a:prstGeom prst="rect">
            <a:avLst/>
          </a:prstGeom>
        </p:spPr>
      </p:pic>
      <p:sp>
        <p:nvSpPr>
          <p:cNvPr id="6" name="Title 1">
            <a:extLst>
              <a:ext uri="{FF2B5EF4-FFF2-40B4-BE49-F238E27FC236}">
                <a16:creationId xmlns:a16="http://schemas.microsoft.com/office/drawing/2014/main" id="{F85CA04A-BB3A-40FE-A7E0-A45598E30326}"/>
              </a:ext>
            </a:extLst>
          </p:cNvPr>
          <p:cNvSpPr>
            <a:spLocks noGrp="1"/>
          </p:cNvSpPr>
          <p:nvPr>
            <p:ph type="title"/>
          </p:nvPr>
        </p:nvSpPr>
        <p:spPr>
          <a:xfrm>
            <a:off x="838200" y="0"/>
            <a:ext cx="10515600" cy="1371600"/>
          </a:xfrm>
          <a:solidFill>
            <a:schemeClr val="bg1"/>
          </a:solidFill>
        </p:spPr>
        <p:txBody>
          <a:bodyPr>
            <a:normAutofit/>
          </a:bodyPr>
          <a:lstStyle/>
          <a:p>
            <a:r>
              <a:rPr lang="en-US" dirty="0"/>
              <a:t>Product</a:t>
            </a:r>
          </a:p>
        </p:txBody>
      </p:sp>
    </p:spTree>
    <p:extLst>
      <p:ext uri="{BB962C8B-B14F-4D97-AF65-F5344CB8AC3E}">
        <p14:creationId xmlns:p14="http://schemas.microsoft.com/office/powerpoint/2010/main" val="1108516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B2B0-7F56-499D-AFCE-91C9245CBE5B}"/>
              </a:ext>
            </a:extLst>
          </p:cNvPr>
          <p:cNvSpPr>
            <a:spLocks noGrp="1"/>
          </p:cNvSpPr>
          <p:nvPr>
            <p:ph type="title"/>
          </p:nvPr>
        </p:nvSpPr>
        <p:spPr>
          <a:solidFill>
            <a:schemeClr val="bg1"/>
          </a:solidFill>
        </p:spPr>
        <p:txBody>
          <a:bodyPr/>
          <a:lstStyle/>
          <a:p>
            <a:r>
              <a:rPr lang="en-US" dirty="0"/>
              <a:t>Bounded Sum</a:t>
            </a:r>
          </a:p>
        </p:txBody>
      </p:sp>
      <p:sp>
        <p:nvSpPr>
          <p:cNvPr id="3" name="Slide Number Placeholder 2">
            <a:extLst>
              <a:ext uri="{FF2B5EF4-FFF2-40B4-BE49-F238E27FC236}">
                <a16:creationId xmlns:a16="http://schemas.microsoft.com/office/drawing/2014/main" id="{9D4DF567-E305-417D-9AF5-21B6FC871D15}"/>
              </a:ext>
            </a:extLst>
          </p:cNvPr>
          <p:cNvSpPr>
            <a:spLocks noGrp="1"/>
          </p:cNvSpPr>
          <p:nvPr>
            <p:ph type="sldNum" sz="quarter" idx="12"/>
          </p:nvPr>
        </p:nvSpPr>
        <p:spPr/>
        <p:txBody>
          <a:bodyPr/>
          <a:lstStyle/>
          <a:p>
            <a:fld id="{1E81BDB4-5F3F-464A-A32A-75B544C87B3D}" type="slidenum">
              <a:rPr lang="en-US" smtClean="0"/>
              <a:pPr/>
              <a:t>18</a:t>
            </a:fld>
            <a:endParaRPr lang="en-US"/>
          </a:p>
        </p:txBody>
      </p:sp>
      <p:pic>
        <p:nvPicPr>
          <p:cNvPr id="4" name="Picture 3">
            <a:extLst>
              <a:ext uri="{FF2B5EF4-FFF2-40B4-BE49-F238E27FC236}">
                <a16:creationId xmlns:a16="http://schemas.microsoft.com/office/drawing/2014/main" id="{F19A1D8D-8195-4AE3-943F-42D24598C2FE}"/>
              </a:ext>
            </a:extLst>
          </p:cNvPr>
          <p:cNvPicPr>
            <a:picLocks noChangeAspect="1"/>
          </p:cNvPicPr>
          <p:nvPr/>
        </p:nvPicPr>
        <p:blipFill>
          <a:blip r:embed="rId2"/>
          <a:stretch>
            <a:fillRect/>
          </a:stretch>
        </p:blipFill>
        <p:spPr>
          <a:xfrm>
            <a:off x="1313451" y="1426905"/>
            <a:ext cx="9565098" cy="4506402"/>
          </a:xfrm>
          <a:prstGeom prst="rect">
            <a:avLst/>
          </a:prstGeom>
        </p:spPr>
      </p:pic>
    </p:spTree>
    <p:extLst>
      <p:ext uri="{BB962C8B-B14F-4D97-AF65-F5344CB8AC3E}">
        <p14:creationId xmlns:p14="http://schemas.microsoft.com/office/powerpoint/2010/main" val="2421314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7E58-5350-46C6-A474-12BCD155A1FD}"/>
              </a:ext>
            </a:extLst>
          </p:cNvPr>
          <p:cNvSpPr>
            <a:spLocks noGrp="1"/>
          </p:cNvSpPr>
          <p:nvPr>
            <p:ph type="title"/>
          </p:nvPr>
        </p:nvSpPr>
        <p:spPr>
          <a:xfrm>
            <a:off x="806116" y="152400"/>
            <a:ext cx="10515600" cy="873740"/>
          </a:xfrm>
          <a:solidFill>
            <a:schemeClr val="bg1"/>
          </a:solidFill>
        </p:spPr>
        <p:txBody>
          <a:bodyPr/>
          <a:lstStyle/>
          <a:p>
            <a:r>
              <a:rPr lang="en-US" dirty="0"/>
              <a:t>Bounded Difference</a:t>
            </a:r>
          </a:p>
        </p:txBody>
      </p:sp>
      <p:sp>
        <p:nvSpPr>
          <p:cNvPr id="3" name="Slide Number Placeholder 2">
            <a:extLst>
              <a:ext uri="{FF2B5EF4-FFF2-40B4-BE49-F238E27FC236}">
                <a16:creationId xmlns:a16="http://schemas.microsoft.com/office/drawing/2014/main" id="{E7DA0B91-DE06-4C19-9891-F47AC9A787D7}"/>
              </a:ext>
            </a:extLst>
          </p:cNvPr>
          <p:cNvSpPr>
            <a:spLocks noGrp="1"/>
          </p:cNvSpPr>
          <p:nvPr>
            <p:ph type="sldNum" sz="quarter" idx="12"/>
          </p:nvPr>
        </p:nvSpPr>
        <p:spPr/>
        <p:txBody>
          <a:bodyPr/>
          <a:lstStyle/>
          <a:p>
            <a:fld id="{1E81BDB4-5F3F-464A-A32A-75B544C87B3D}" type="slidenum">
              <a:rPr lang="en-US" smtClean="0"/>
              <a:pPr/>
              <a:t>19</a:t>
            </a:fld>
            <a:endParaRPr lang="en-US"/>
          </a:p>
        </p:txBody>
      </p:sp>
      <p:pic>
        <p:nvPicPr>
          <p:cNvPr id="4" name="Picture 3">
            <a:extLst>
              <a:ext uri="{FF2B5EF4-FFF2-40B4-BE49-F238E27FC236}">
                <a16:creationId xmlns:a16="http://schemas.microsoft.com/office/drawing/2014/main" id="{9F28D761-6842-4D98-A22F-CC2796309A34}"/>
              </a:ext>
            </a:extLst>
          </p:cNvPr>
          <p:cNvPicPr>
            <a:picLocks noChangeAspect="1"/>
          </p:cNvPicPr>
          <p:nvPr/>
        </p:nvPicPr>
        <p:blipFill>
          <a:blip r:embed="rId2"/>
          <a:stretch>
            <a:fillRect/>
          </a:stretch>
        </p:blipFill>
        <p:spPr>
          <a:xfrm>
            <a:off x="1381479" y="1645973"/>
            <a:ext cx="9364873" cy="4154283"/>
          </a:xfrm>
          <a:prstGeom prst="rect">
            <a:avLst/>
          </a:prstGeom>
        </p:spPr>
      </p:pic>
    </p:spTree>
    <p:extLst>
      <p:ext uri="{BB962C8B-B14F-4D97-AF65-F5344CB8AC3E}">
        <p14:creationId xmlns:p14="http://schemas.microsoft.com/office/powerpoint/2010/main" val="2965877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3115"/>
          </a:xfrm>
        </p:spPr>
        <p:txBody>
          <a:bodyPr/>
          <a:lstStyle/>
          <a:p>
            <a:pPr algn="ctr"/>
            <a:r>
              <a:rPr lang="en-US" b="1" dirty="0"/>
              <a:t>Three AI areas</a:t>
            </a:r>
          </a:p>
        </p:txBody>
      </p:sp>
      <p:sp>
        <p:nvSpPr>
          <p:cNvPr id="3" name="Content Placeholder 2"/>
          <p:cNvSpPr>
            <a:spLocks noGrp="1"/>
          </p:cNvSpPr>
          <p:nvPr>
            <p:ph idx="1"/>
          </p:nvPr>
        </p:nvSpPr>
        <p:spPr>
          <a:xfrm>
            <a:off x="838200" y="1497874"/>
            <a:ext cx="10515600" cy="4679089"/>
          </a:xfrm>
        </p:spPr>
        <p:txBody>
          <a:bodyPr/>
          <a:lstStyle/>
          <a:p>
            <a:r>
              <a:rPr lang="en-US" dirty="0">
                <a:latin typeface="Arial" panose="020B0604020202020204" pitchFamily="34" charset="0"/>
                <a:cs typeface="Arial" panose="020B0604020202020204" pitchFamily="34" charset="0"/>
              </a:rPr>
              <a:t>Knowledge Learning </a:t>
            </a:r>
          </a:p>
          <a:p>
            <a:pPr lvl="1"/>
            <a:r>
              <a:rPr lang="en-US" dirty="0">
                <a:latin typeface="Arial" panose="020B0604020202020204" pitchFamily="34" charset="0"/>
                <a:cs typeface="Arial" panose="020B0604020202020204" pitchFamily="34" charset="0"/>
              </a:rPr>
              <a:t>Machine learning/Neural networks</a:t>
            </a:r>
          </a:p>
          <a:p>
            <a:pPr lvl="2"/>
            <a:r>
              <a:rPr lang="en-US" b="1" dirty="0">
                <a:latin typeface="Arial" panose="020B0604020202020204" pitchFamily="34" charset="0"/>
                <a:cs typeface="Arial" panose="020B0604020202020204" pitchFamily="34" charset="0"/>
              </a:rPr>
              <a:t>No closed</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form</a:t>
            </a:r>
            <a:r>
              <a:rPr lang="en-US" dirty="0">
                <a:latin typeface="Arial" panose="020B0604020202020204" pitchFamily="34" charset="0"/>
                <a:cs typeface="Arial" panose="020B0604020202020204" pitchFamily="34" charset="0"/>
              </a:rPr>
              <a:t> math expression</a:t>
            </a:r>
          </a:p>
          <a:p>
            <a:r>
              <a:rPr lang="en-US" dirty="0">
                <a:latin typeface="Arial" panose="020B0604020202020204" pitchFamily="34" charset="0"/>
                <a:cs typeface="Arial" panose="020B0604020202020204" pitchFamily="34" charset="0"/>
              </a:rPr>
              <a:t>Optimization</a:t>
            </a:r>
          </a:p>
          <a:p>
            <a:pPr lvl="1"/>
            <a:r>
              <a:rPr lang="en-US" dirty="0">
                <a:latin typeface="Arial" panose="020B0604020202020204" pitchFamily="34" charset="0"/>
                <a:cs typeface="Arial" panose="020B0604020202020204" pitchFamily="34" charset="0"/>
              </a:rPr>
              <a:t>Search</a:t>
            </a:r>
          </a:p>
          <a:p>
            <a:pPr lvl="1"/>
            <a:r>
              <a:rPr lang="en-US" dirty="0">
                <a:latin typeface="Arial" panose="020B0604020202020204" pitchFamily="34" charset="0"/>
                <a:cs typeface="Arial" panose="020B0604020202020204" pitchFamily="34" charset="0"/>
              </a:rPr>
              <a:t>Adversarial search</a:t>
            </a:r>
          </a:p>
          <a:p>
            <a:pPr lvl="1"/>
            <a:r>
              <a:rPr lang="en-US" dirty="0">
                <a:latin typeface="Arial" panose="020B0604020202020204" pitchFamily="34" charset="0"/>
                <a:cs typeface="Arial" panose="020B0604020202020204" pitchFamily="34" charset="0"/>
              </a:rPr>
              <a:t>Genetic algorithms</a:t>
            </a:r>
          </a:p>
          <a:p>
            <a:r>
              <a:rPr lang="en-US" dirty="0">
                <a:latin typeface="Arial" panose="020B0604020202020204" pitchFamily="34" charset="0"/>
                <a:cs typeface="Arial" panose="020B0604020202020204" pitchFamily="34" charset="0"/>
              </a:rPr>
              <a:t>Knowledge Reasoning </a:t>
            </a:r>
          </a:p>
          <a:p>
            <a:pPr lvl="1"/>
            <a:r>
              <a:rPr lang="en-US" dirty="0">
                <a:latin typeface="Arial" panose="020B0604020202020204" pitchFamily="34" charset="0"/>
                <a:cs typeface="Arial" panose="020B0604020202020204" pitchFamily="34" charset="0"/>
              </a:rPr>
              <a:t>Bayesian inference</a:t>
            </a:r>
          </a:p>
          <a:p>
            <a:pPr lvl="1"/>
            <a:r>
              <a:rPr lang="en-US" dirty="0">
                <a:latin typeface="Arial" panose="020B0604020202020204" pitchFamily="34" charset="0"/>
                <a:cs typeface="Arial" panose="020B0604020202020204" pitchFamily="34" charset="0"/>
              </a:rPr>
              <a:t>Fuzzy logic</a:t>
            </a:r>
          </a:p>
        </p:txBody>
      </p:sp>
      <p:pic>
        <p:nvPicPr>
          <p:cNvPr id="4" name="Picture 3"/>
          <p:cNvPicPr>
            <a:picLocks noChangeAspect="1"/>
          </p:cNvPicPr>
          <p:nvPr/>
        </p:nvPicPr>
        <p:blipFill>
          <a:blip r:embed="rId2"/>
          <a:stretch>
            <a:fillRect/>
          </a:stretch>
        </p:blipFill>
        <p:spPr>
          <a:xfrm>
            <a:off x="6096000" y="2726575"/>
            <a:ext cx="5585182" cy="3203683"/>
          </a:xfrm>
          <a:prstGeom prst="rect">
            <a:avLst/>
          </a:prstGeom>
        </p:spPr>
      </p:pic>
    </p:spTree>
    <p:extLst>
      <p:ext uri="{BB962C8B-B14F-4D97-AF65-F5344CB8AC3E}">
        <p14:creationId xmlns:p14="http://schemas.microsoft.com/office/powerpoint/2010/main" val="269013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00971" y="691813"/>
            <a:ext cx="9913130" cy="6040115"/>
          </a:xfrm>
          <a:prstGeom prst="rect">
            <a:avLst/>
          </a:prstGeom>
        </p:spPr>
        <p:txBody>
          <a:bodyPr vert="horz" wrap="square" lIns="0" tIns="12700" rIns="0" bIns="0" rtlCol="0">
            <a:spAutoFit/>
          </a:bodyPr>
          <a:lstStyle/>
          <a:p>
            <a:pPr marL="355600" indent="-342900">
              <a:spcBef>
                <a:spcPts val="100"/>
              </a:spcBef>
              <a:buChar char="•"/>
              <a:tabLst>
                <a:tab pos="355600" algn="l"/>
                <a:tab pos="356235" algn="l"/>
              </a:tabLst>
            </a:pPr>
            <a:r>
              <a:rPr lang="en-US" sz="2400" dirty="0">
                <a:latin typeface="Arial"/>
                <a:cs typeface="Arial"/>
              </a:rPr>
              <a:t>All the people</a:t>
            </a:r>
            <a:r>
              <a:rPr sz="2400" spc="-5" dirty="0">
                <a:latin typeface="Arial"/>
                <a:cs typeface="Arial"/>
              </a:rPr>
              <a:t>:</a:t>
            </a:r>
            <a:r>
              <a:rPr lang="en-US" sz="2400" dirty="0">
                <a:latin typeface="Arial"/>
                <a:cs typeface="Arial"/>
              </a:rPr>
              <a:t>             </a:t>
            </a:r>
            <a:r>
              <a:rPr b="1" spc="-5" dirty="0">
                <a:latin typeface="Arial"/>
                <a:cs typeface="Arial"/>
              </a:rPr>
              <a:t>X={</a:t>
            </a:r>
            <a:r>
              <a:rPr lang="en-US" b="1" spc="-5" dirty="0">
                <a:latin typeface="Arial"/>
                <a:cs typeface="Arial"/>
              </a:rPr>
              <a:t>Alice</a:t>
            </a:r>
            <a:r>
              <a:rPr b="1" spc="-5" dirty="0">
                <a:latin typeface="Arial"/>
                <a:cs typeface="Arial"/>
              </a:rPr>
              <a:t>, </a:t>
            </a:r>
            <a:r>
              <a:rPr lang="en-US" b="1" spc="-20" dirty="0">
                <a:latin typeface="Arial"/>
                <a:cs typeface="Arial"/>
              </a:rPr>
              <a:t>Bob</a:t>
            </a:r>
            <a:r>
              <a:rPr b="1" spc="-20" dirty="0">
                <a:latin typeface="Arial"/>
                <a:cs typeface="Arial"/>
              </a:rPr>
              <a:t>, </a:t>
            </a:r>
            <a:r>
              <a:rPr lang="en-US" b="1" spc="-25" dirty="0">
                <a:latin typeface="Arial"/>
                <a:cs typeface="Arial"/>
              </a:rPr>
              <a:t>Charles</a:t>
            </a:r>
            <a:r>
              <a:rPr b="1" spc="-25" dirty="0">
                <a:latin typeface="Arial"/>
                <a:cs typeface="Arial"/>
              </a:rPr>
              <a:t>, </a:t>
            </a:r>
            <a:r>
              <a:rPr lang="en-US" b="1" spc="-5" dirty="0">
                <a:latin typeface="Arial"/>
                <a:cs typeface="Arial"/>
              </a:rPr>
              <a:t>Eric</a:t>
            </a:r>
            <a:r>
              <a:rPr b="1" spc="-5" dirty="0">
                <a:latin typeface="Arial"/>
                <a:cs typeface="Arial"/>
              </a:rPr>
              <a:t>,</a:t>
            </a:r>
            <a:r>
              <a:rPr b="1" spc="65" dirty="0">
                <a:latin typeface="Arial"/>
                <a:cs typeface="Arial"/>
              </a:rPr>
              <a:t> </a:t>
            </a:r>
            <a:r>
              <a:rPr lang="en-US" b="1" spc="-5" dirty="0">
                <a:latin typeface="Arial"/>
                <a:cs typeface="Arial"/>
              </a:rPr>
              <a:t>William</a:t>
            </a:r>
            <a:r>
              <a:rPr b="1" spc="-5" dirty="0">
                <a:latin typeface="Arial"/>
                <a:cs typeface="Arial"/>
              </a:rPr>
              <a:t>}</a:t>
            </a:r>
            <a:endParaRPr dirty="0">
              <a:latin typeface="Arial"/>
              <a:cs typeface="Arial"/>
            </a:endParaRPr>
          </a:p>
          <a:p>
            <a:pPr>
              <a:spcBef>
                <a:spcPts val="45"/>
              </a:spcBef>
            </a:pPr>
            <a:endParaRPr sz="2200" dirty="0">
              <a:latin typeface="Times New Roman"/>
              <a:cs typeface="Times New Roman"/>
            </a:endParaRPr>
          </a:p>
          <a:p>
            <a:pPr marL="355600" marR="71755" indent="-342900">
              <a:lnSpc>
                <a:spcPts val="2590"/>
              </a:lnSpc>
              <a:buChar char="•"/>
              <a:tabLst>
                <a:tab pos="355600" algn="l"/>
                <a:tab pos="356235" algn="l"/>
              </a:tabLst>
            </a:pPr>
            <a:r>
              <a:rPr sz="2400" dirty="0">
                <a:latin typeface="Arial"/>
                <a:cs typeface="Arial"/>
              </a:rPr>
              <a:t>Fuzzy sets A=“young </a:t>
            </a:r>
            <a:r>
              <a:rPr sz="2400" spc="-5" dirty="0">
                <a:latin typeface="Arial"/>
                <a:cs typeface="Arial"/>
              </a:rPr>
              <a:t>persons” and B=“</a:t>
            </a:r>
            <a:r>
              <a:rPr lang="en-US" sz="2400" spc="-5" dirty="0">
                <a:latin typeface="Arial"/>
                <a:cs typeface="Arial"/>
              </a:rPr>
              <a:t>t</a:t>
            </a:r>
            <a:r>
              <a:rPr sz="2400" spc="-5" dirty="0">
                <a:latin typeface="Arial"/>
                <a:cs typeface="Arial"/>
              </a:rPr>
              <a:t>all persons” are  defined</a:t>
            </a:r>
            <a:r>
              <a:rPr sz="2400" spc="5" dirty="0">
                <a:latin typeface="Arial"/>
                <a:cs typeface="Arial"/>
              </a:rPr>
              <a:t> </a:t>
            </a:r>
            <a:r>
              <a:rPr sz="2400" spc="-5" dirty="0">
                <a:latin typeface="Arial"/>
                <a:cs typeface="Arial"/>
              </a:rPr>
              <a:t>by</a:t>
            </a:r>
            <a:endParaRPr lang="en-US" sz="2400" spc="-5" dirty="0">
              <a:latin typeface="Arial"/>
              <a:cs typeface="Arial"/>
            </a:endParaRPr>
          </a:p>
          <a:p>
            <a:pPr marL="355600" marR="71755" indent="-342900">
              <a:lnSpc>
                <a:spcPts val="2590"/>
              </a:lnSpc>
              <a:buChar char="•"/>
              <a:tabLst>
                <a:tab pos="355600" algn="l"/>
                <a:tab pos="356235" algn="l"/>
              </a:tabLst>
            </a:pPr>
            <a:endParaRPr sz="2400" dirty="0">
              <a:latin typeface="Arial"/>
              <a:cs typeface="Arial"/>
            </a:endParaRPr>
          </a:p>
          <a:p>
            <a:pPr marL="756285" lvl="1" indent="-286385">
              <a:spcBef>
                <a:spcPts val="195"/>
              </a:spcBef>
              <a:buChar char="–"/>
              <a:tabLst>
                <a:tab pos="756285" algn="l"/>
                <a:tab pos="756920" algn="l"/>
              </a:tabLst>
            </a:pPr>
            <a:r>
              <a:rPr dirty="0">
                <a:latin typeface="Arial"/>
                <a:cs typeface="Arial"/>
              </a:rPr>
              <a:t>A =</a:t>
            </a:r>
            <a:r>
              <a:rPr spc="60" dirty="0">
                <a:latin typeface="Arial"/>
                <a:cs typeface="Arial"/>
              </a:rPr>
              <a:t> </a:t>
            </a:r>
            <a:r>
              <a:rPr spc="-5" dirty="0">
                <a:latin typeface="Arial"/>
                <a:cs typeface="Arial"/>
              </a:rPr>
              <a:t>0.4/</a:t>
            </a:r>
            <a:r>
              <a:rPr lang="en-US" spc="-5" dirty="0">
                <a:latin typeface="Arial"/>
                <a:cs typeface="Arial"/>
              </a:rPr>
              <a:t>Alice </a:t>
            </a:r>
            <a:r>
              <a:rPr spc="-5" dirty="0">
                <a:latin typeface="Arial"/>
                <a:cs typeface="Arial"/>
              </a:rPr>
              <a:t>+</a:t>
            </a:r>
            <a:r>
              <a:rPr lang="en-US" spc="-5" dirty="0">
                <a:latin typeface="Arial"/>
                <a:cs typeface="Arial"/>
              </a:rPr>
              <a:t> </a:t>
            </a:r>
            <a:r>
              <a:rPr spc="-5" dirty="0">
                <a:latin typeface="Arial"/>
                <a:cs typeface="Arial"/>
              </a:rPr>
              <a:t>0.6/</a:t>
            </a:r>
            <a:r>
              <a:rPr lang="en-US" spc="-5" dirty="0">
                <a:latin typeface="Arial"/>
                <a:cs typeface="Arial"/>
              </a:rPr>
              <a:t>Bob </a:t>
            </a:r>
            <a:r>
              <a:rPr spc="-5" dirty="0">
                <a:latin typeface="Arial"/>
                <a:cs typeface="Arial"/>
              </a:rPr>
              <a:t>+</a:t>
            </a:r>
            <a:r>
              <a:rPr lang="en-US" spc="-5" dirty="0">
                <a:latin typeface="Arial"/>
                <a:cs typeface="Arial"/>
              </a:rPr>
              <a:t> </a:t>
            </a:r>
            <a:r>
              <a:rPr spc="-5" dirty="0">
                <a:latin typeface="Arial"/>
                <a:cs typeface="Arial"/>
              </a:rPr>
              <a:t>0.8/</a:t>
            </a:r>
            <a:r>
              <a:rPr lang="en-US" spc="-5" dirty="0">
                <a:latin typeface="Arial"/>
                <a:cs typeface="Arial"/>
              </a:rPr>
              <a:t>Charles </a:t>
            </a:r>
            <a:r>
              <a:rPr spc="-5" dirty="0">
                <a:latin typeface="Arial"/>
                <a:cs typeface="Arial"/>
              </a:rPr>
              <a:t>+1.0/</a:t>
            </a:r>
            <a:r>
              <a:rPr lang="en-US" spc="-5" dirty="0">
                <a:latin typeface="Arial"/>
                <a:cs typeface="Arial"/>
              </a:rPr>
              <a:t>Eric </a:t>
            </a:r>
            <a:r>
              <a:rPr spc="-5" dirty="0">
                <a:latin typeface="Arial"/>
                <a:cs typeface="Arial"/>
              </a:rPr>
              <a:t>+</a:t>
            </a:r>
            <a:r>
              <a:rPr lang="en-US" spc="-5" dirty="0">
                <a:latin typeface="Arial"/>
                <a:cs typeface="Arial"/>
              </a:rPr>
              <a:t> </a:t>
            </a:r>
            <a:r>
              <a:rPr spc="-5" dirty="0">
                <a:latin typeface="Arial"/>
                <a:cs typeface="Arial"/>
              </a:rPr>
              <a:t>0.9/</a:t>
            </a:r>
            <a:r>
              <a:rPr lang="en-US" spc="-5" dirty="0">
                <a:latin typeface="Arial"/>
                <a:cs typeface="Arial"/>
              </a:rPr>
              <a:t>William</a:t>
            </a:r>
            <a:endParaRPr dirty="0">
              <a:latin typeface="Arial"/>
              <a:cs typeface="Arial"/>
            </a:endParaRPr>
          </a:p>
          <a:p>
            <a:pPr marL="756285" lvl="1" indent="-286385">
              <a:spcBef>
                <a:spcPts val="195"/>
              </a:spcBef>
              <a:buChar char="–"/>
              <a:tabLst>
                <a:tab pos="756285" algn="l"/>
                <a:tab pos="756920" algn="l"/>
              </a:tabLst>
            </a:pPr>
            <a:r>
              <a:rPr dirty="0">
                <a:latin typeface="Arial"/>
                <a:cs typeface="Arial"/>
              </a:rPr>
              <a:t>B =</a:t>
            </a:r>
            <a:r>
              <a:rPr spc="60" dirty="0">
                <a:latin typeface="Arial"/>
                <a:cs typeface="Arial"/>
              </a:rPr>
              <a:t> </a:t>
            </a:r>
            <a:r>
              <a:rPr spc="-5" dirty="0">
                <a:latin typeface="Arial"/>
                <a:cs typeface="Arial"/>
              </a:rPr>
              <a:t>0.3/</a:t>
            </a:r>
            <a:r>
              <a:rPr lang="en-US" spc="-5" dirty="0">
                <a:latin typeface="Arial"/>
                <a:cs typeface="Arial"/>
              </a:rPr>
              <a:t> Alice </a:t>
            </a:r>
            <a:r>
              <a:rPr spc="-5" dirty="0">
                <a:latin typeface="Arial"/>
                <a:cs typeface="Arial"/>
              </a:rPr>
              <a:t>+</a:t>
            </a:r>
            <a:r>
              <a:rPr lang="en-US" spc="-5" dirty="0">
                <a:latin typeface="Arial"/>
                <a:cs typeface="Arial"/>
              </a:rPr>
              <a:t> </a:t>
            </a:r>
            <a:r>
              <a:rPr spc="-5" dirty="0">
                <a:latin typeface="Arial"/>
                <a:cs typeface="Arial"/>
              </a:rPr>
              <a:t>0.5/</a:t>
            </a:r>
            <a:r>
              <a:rPr lang="en-US" spc="-5" dirty="0">
                <a:latin typeface="Arial"/>
                <a:cs typeface="Arial"/>
              </a:rPr>
              <a:t>Bob </a:t>
            </a:r>
            <a:r>
              <a:rPr spc="-5" dirty="0">
                <a:latin typeface="Arial"/>
                <a:cs typeface="Arial"/>
              </a:rPr>
              <a:t>+0.9/</a:t>
            </a:r>
            <a:r>
              <a:rPr lang="en-US" spc="-5" dirty="0">
                <a:latin typeface="Arial"/>
                <a:cs typeface="Arial"/>
              </a:rPr>
              <a:t>Charles </a:t>
            </a:r>
            <a:r>
              <a:rPr spc="-5" dirty="0">
                <a:latin typeface="Arial"/>
                <a:cs typeface="Arial"/>
              </a:rPr>
              <a:t>+</a:t>
            </a:r>
            <a:r>
              <a:rPr lang="en-US" spc="-5" dirty="0">
                <a:latin typeface="Arial"/>
                <a:cs typeface="Arial"/>
              </a:rPr>
              <a:t> </a:t>
            </a:r>
            <a:r>
              <a:rPr spc="-5" dirty="0">
                <a:latin typeface="Arial"/>
                <a:cs typeface="Arial"/>
              </a:rPr>
              <a:t>0.6/</a:t>
            </a:r>
            <a:r>
              <a:rPr lang="en-US" spc="-5" dirty="0">
                <a:latin typeface="Arial"/>
                <a:cs typeface="Arial"/>
              </a:rPr>
              <a:t>Eric  </a:t>
            </a:r>
            <a:r>
              <a:rPr spc="-5" dirty="0">
                <a:latin typeface="Arial"/>
                <a:cs typeface="Arial"/>
              </a:rPr>
              <a:t>+</a:t>
            </a:r>
            <a:r>
              <a:rPr lang="en-US" spc="-5" dirty="0">
                <a:latin typeface="Arial"/>
                <a:cs typeface="Arial"/>
              </a:rPr>
              <a:t> 1.0</a:t>
            </a:r>
            <a:r>
              <a:rPr spc="-5" dirty="0">
                <a:latin typeface="Arial"/>
                <a:cs typeface="Arial"/>
              </a:rPr>
              <a:t>/</a:t>
            </a:r>
            <a:r>
              <a:rPr lang="en-US" spc="-5" dirty="0">
                <a:latin typeface="Arial"/>
                <a:cs typeface="Arial"/>
              </a:rPr>
              <a:t>William</a:t>
            </a:r>
          </a:p>
          <a:p>
            <a:pPr lvl="1">
              <a:spcBef>
                <a:spcPts val="50"/>
              </a:spcBef>
            </a:pPr>
            <a:endParaRPr sz="2950" dirty="0">
              <a:latin typeface="Times New Roman"/>
              <a:cs typeface="Times New Roman"/>
            </a:endParaRPr>
          </a:p>
          <a:p>
            <a:pPr marL="355600" indent="-342900">
              <a:buChar char="•"/>
              <a:tabLst>
                <a:tab pos="355600" algn="l"/>
                <a:tab pos="356235" algn="l"/>
              </a:tabLst>
            </a:pPr>
            <a:r>
              <a:rPr lang="en-US" sz="2400" spc="-5" dirty="0">
                <a:latin typeface="Arial"/>
                <a:cs typeface="Arial"/>
              </a:rPr>
              <a:t>Who are the young or tall persons?</a:t>
            </a:r>
            <a:endParaRPr sz="2400" dirty="0">
              <a:latin typeface="Arial"/>
              <a:cs typeface="Arial"/>
            </a:endParaRPr>
          </a:p>
          <a:p>
            <a:pPr marL="756285" lvl="1" indent="-286385">
              <a:spcBef>
                <a:spcPts val="195"/>
              </a:spcBef>
              <a:buChar char="–"/>
              <a:tabLst>
                <a:tab pos="756285" algn="l"/>
                <a:tab pos="756920" algn="l"/>
              </a:tabLst>
            </a:pPr>
            <a:r>
              <a:rPr spc="-5" dirty="0">
                <a:latin typeface="Arial"/>
                <a:cs typeface="Arial"/>
              </a:rPr>
              <a:t>A</a:t>
            </a:r>
            <a:r>
              <a:rPr spc="-5" dirty="0">
                <a:latin typeface="MS Gothic"/>
                <a:cs typeface="MS Gothic"/>
              </a:rPr>
              <a:t>∪</a:t>
            </a:r>
            <a:r>
              <a:rPr spc="-5" dirty="0">
                <a:latin typeface="Arial"/>
                <a:cs typeface="Arial"/>
              </a:rPr>
              <a:t>B</a:t>
            </a:r>
            <a:r>
              <a:rPr lang="en-US" spc="-5" dirty="0">
                <a:latin typeface="Arial"/>
                <a:cs typeface="Arial"/>
              </a:rPr>
              <a:t> </a:t>
            </a:r>
            <a:r>
              <a:rPr spc="-5" dirty="0">
                <a:latin typeface="Arial"/>
                <a:cs typeface="Arial"/>
              </a:rPr>
              <a:t>=</a:t>
            </a:r>
            <a:r>
              <a:rPr lang="en-US" spc="-5" dirty="0">
                <a:latin typeface="Arial"/>
                <a:cs typeface="Arial"/>
              </a:rPr>
              <a:t> </a:t>
            </a:r>
            <a:r>
              <a:rPr spc="-5" dirty="0">
                <a:latin typeface="Arial"/>
                <a:cs typeface="Arial"/>
              </a:rPr>
              <a:t>0.4/</a:t>
            </a:r>
            <a:r>
              <a:rPr lang="en-US" spc="-5" dirty="0">
                <a:latin typeface="Arial"/>
                <a:cs typeface="Arial"/>
              </a:rPr>
              <a:t>Alice </a:t>
            </a:r>
            <a:r>
              <a:rPr spc="-5" dirty="0">
                <a:latin typeface="Arial"/>
                <a:cs typeface="Arial"/>
              </a:rPr>
              <a:t>+</a:t>
            </a:r>
            <a:r>
              <a:rPr lang="en-US" spc="-5" dirty="0">
                <a:latin typeface="Arial"/>
                <a:cs typeface="Arial"/>
              </a:rPr>
              <a:t> </a:t>
            </a:r>
            <a:r>
              <a:rPr spc="-5" dirty="0">
                <a:latin typeface="Arial"/>
                <a:cs typeface="Arial"/>
              </a:rPr>
              <a:t>0.6/</a:t>
            </a:r>
            <a:r>
              <a:rPr lang="en-US" spc="-5" dirty="0">
                <a:latin typeface="Arial"/>
                <a:cs typeface="Arial"/>
              </a:rPr>
              <a:t>Bob </a:t>
            </a:r>
            <a:r>
              <a:rPr spc="-5" dirty="0">
                <a:latin typeface="Arial"/>
                <a:cs typeface="Arial"/>
              </a:rPr>
              <a:t>+</a:t>
            </a:r>
            <a:r>
              <a:rPr lang="en-US" spc="-5" dirty="0">
                <a:latin typeface="Arial"/>
                <a:cs typeface="Arial"/>
              </a:rPr>
              <a:t> </a:t>
            </a:r>
            <a:r>
              <a:rPr spc="-5" dirty="0">
                <a:latin typeface="Arial"/>
                <a:cs typeface="Arial"/>
              </a:rPr>
              <a:t>0.9/</a:t>
            </a:r>
            <a:r>
              <a:rPr lang="en-US" spc="-5" dirty="0">
                <a:latin typeface="Arial"/>
                <a:cs typeface="Arial"/>
              </a:rPr>
              <a:t>Charles </a:t>
            </a:r>
            <a:r>
              <a:rPr spc="-5" dirty="0">
                <a:latin typeface="Arial"/>
                <a:cs typeface="Arial"/>
              </a:rPr>
              <a:t>+</a:t>
            </a:r>
            <a:r>
              <a:rPr lang="en-US" spc="-5" dirty="0">
                <a:latin typeface="Arial"/>
                <a:cs typeface="Arial"/>
              </a:rPr>
              <a:t> </a:t>
            </a:r>
            <a:r>
              <a:rPr spc="-5" dirty="0">
                <a:latin typeface="Arial"/>
                <a:cs typeface="Arial"/>
              </a:rPr>
              <a:t>1.0/</a:t>
            </a:r>
            <a:r>
              <a:rPr lang="en-US" spc="-5" dirty="0">
                <a:latin typeface="Arial"/>
                <a:cs typeface="Arial"/>
              </a:rPr>
              <a:t>Eric </a:t>
            </a:r>
            <a:r>
              <a:rPr spc="-5" dirty="0">
                <a:latin typeface="Arial"/>
                <a:cs typeface="Arial"/>
              </a:rPr>
              <a:t>+</a:t>
            </a:r>
            <a:r>
              <a:rPr lang="en-US" spc="-5" dirty="0">
                <a:latin typeface="Arial"/>
                <a:cs typeface="Arial"/>
              </a:rPr>
              <a:t> </a:t>
            </a:r>
            <a:r>
              <a:rPr spc="-5" dirty="0">
                <a:latin typeface="Arial"/>
                <a:cs typeface="Arial"/>
              </a:rPr>
              <a:t>1.0/</a:t>
            </a:r>
            <a:r>
              <a:rPr lang="en-US" spc="-5" dirty="0">
                <a:latin typeface="Arial"/>
                <a:cs typeface="Arial"/>
              </a:rPr>
              <a:t>William</a:t>
            </a:r>
          </a:p>
          <a:p>
            <a:pPr marL="469900" lvl="1">
              <a:spcBef>
                <a:spcPts val="240"/>
              </a:spcBef>
              <a:tabLst>
                <a:tab pos="756285" algn="l"/>
                <a:tab pos="756920" algn="l"/>
              </a:tabLst>
            </a:pPr>
            <a:endParaRPr lang="en-US" dirty="0">
              <a:latin typeface="Arial"/>
              <a:cs typeface="Arial"/>
            </a:endParaRPr>
          </a:p>
          <a:p>
            <a:pPr marL="298450" indent="-285750">
              <a:spcBef>
                <a:spcPts val="240"/>
              </a:spcBef>
              <a:buFont typeface="Arial" panose="020B0604020202020204" pitchFamily="34" charset="0"/>
              <a:buChar char="•"/>
              <a:tabLst>
                <a:tab pos="756285" algn="l"/>
                <a:tab pos="756920" algn="l"/>
              </a:tabLst>
            </a:pPr>
            <a:r>
              <a:rPr lang="en-US" sz="2400" spc="-5" dirty="0">
                <a:latin typeface="Arial"/>
                <a:cs typeface="Arial"/>
              </a:rPr>
              <a:t>Who are the young and tall persons?</a:t>
            </a:r>
            <a:endParaRPr sz="2400" spc="-5" dirty="0">
              <a:latin typeface="Arial"/>
              <a:cs typeface="Arial"/>
            </a:endParaRPr>
          </a:p>
          <a:p>
            <a:pPr marL="756285" lvl="1" indent="-286385">
              <a:spcBef>
                <a:spcPts val="195"/>
              </a:spcBef>
              <a:buChar char="–"/>
              <a:tabLst>
                <a:tab pos="756285" algn="l"/>
                <a:tab pos="756920" algn="l"/>
              </a:tabLst>
            </a:pPr>
            <a:r>
              <a:rPr spc="-5" dirty="0">
                <a:latin typeface="Arial"/>
                <a:cs typeface="Arial"/>
              </a:rPr>
              <a:t>A∩B</a:t>
            </a:r>
            <a:r>
              <a:rPr spc="55" dirty="0">
                <a:latin typeface="Arial"/>
                <a:cs typeface="Arial"/>
              </a:rPr>
              <a:t> </a:t>
            </a:r>
            <a:r>
              <a:rPr spc="-5" dirty="0">
                <a:latin typeface="Arial"/>
                <a:cs typeface="Arial"/>
              </a:rPr>
              <a:t>=0.3/</a:t>
            </a:r>
            <a:r>
              <a:rPr lang="en-US" spc="-5" dirty="0">
                <a:latin typeface="Arial"/>
                <a:cs typeface="Arial"/>
              </a:rPr>
              <a:t> Alice </a:t>
            </a:r>
            <a:r>
              <a:rPr spc="-5" dirty="0">
                <a:latin typeface="Arial"/>
                <a:cs typeface="Arial"/>
              </a:rPr>
              <a:t>+0.5/</a:t>
            </a:r>
            <a:r>
              <a:rPr lang="en-US" spc="-5" dirty="0">
                <a:latin typeface="Arial"/>
                <a:cs typeface="Arial"/>
              </a:rPr>
              <a:t>Bob  </a:t>
            </a:r>
            <a:r>
              <a:rPr spc="-5" dirty="0">
                <a:latin typeface="Arial"/>
                <a:cs typeface="Arial"/>
              </a:rPr>
              <a:t>+0.8/</a:t>
            </a:r>
            <a:r>
              <a:rPr lang="en-US" spc="-5" dirty="0">
                <a:latin typeface="Arial"/>
                <a:cs typeface="Arial"/>
              </a:rPr>
              <a:t> Charles </a:t>
            </a:r>
            <a:r>
              <a:rPr spc="-5" dirty="0">
                <a:latin typeface="Arial"/>
                <a:cs typeface="Arial"/>
              </a:rPr>
              <a:t>+</a:t>
            </a:r>
            <a:r>
              <a:rPr lang="en-US" spc="-5" dirty="0">
                <a:latin typeface="Arial"/>
                <a:cs typeface="Arial"/>
              </a:rPr>
              <a:t> </a:t>
            </a:r>
            <a:r>
              <a:rPr spc="-5" dirty="0">
                <a:latin typeface="Arial"/>
                <a:cs typeface="Arial"/>
              </a:rPr>
              <a:t>0.6/</a:t>
            </a:r>
            <a:r>
              <a:rPr lang="en-US" spc="-5" dirty="0">
                <a:latin typeface="Arial"/>
                <a:cs typeface="Arial"/>
              </a:rPr>
              <a:t> Eric  </a:t>
            </a:r>
            <a:r>
              <a:rPr spc="-5" dirty="0">
                <a:latin typeface="Arial"/>
                <a:cs typeface="Arial"/>
              </a:rPr>
              <a:t>+</a:t>
            </a:r>
            <a:r>
              <a:rPr lang="en-US" spc="-5" dirty="0">
                <a:latin typeface="Arial"/>
                <a:cs typeface="Arial"/>
              </a:rPr>
              <a:t> </a:t>
            </a:r>
            <a:r>
              <a:rPr spc="-5" dirty="0">
                <a:latin typeface="Arial"/>
                <a:cs typeface="Arial"/>
              </a:rPr>
              <a:t>0.9/</a:t>
            </a:r>
            <a:r>
              <a:rPr lang="en-US" spc="-5" dirty="0">
                <a:latin typeface="Arial"/>
                <a:cs typeface="Arial"/>
              </a:rPr>
              <a:t>William</a:t>
            </a:r>
          </a:p>
          <a:p>
            <a:pPr marL="756285" lvl="1" indent="-286385">
              <a:spcBef>
                <a:spcPts val="195"/>
              </a:spcBef>
              <a:buChar char="–"/>
              <a:tabLst>
                <a:tab pos="756285" algn="l"/>
                <a:tab pos="756920" algn="l"/>
              </a:tabLst>
            </a:pPr>
            <a:endParaRPr lang="en-US" spc="-5" dirty="0">
              <a:latin typeface="Arial"/>
              <a:cs typeface="Arial"/>
            </a:endParaRPr>
          </a:p>
          <a:p>
            <a:pPr marL="298450" indent="-285750">
              <a:spcBef>
                <a:spcPts val="240"/>
              </a:spcBef>
              <a:buFont typeface="Arial" panose="020B0604020202020204" pitchFamily="34" charset="0"/>
              <a:buChar char="•"/>
              <a:tabLst>
                <a:tab pos="756285" algn="l"/>
                <a:tab pos="756920" algn="l"/>
              </a:tabLst>
            </a:pPr>
            <a:r>
              <a:rPr lang="en-US" sz="2400" spc="-5" dirty="0">
                <a:latin typeface="Arial"/>
                <a:cs typeface="Arial"/>
              </a:rPr>
              <a:t>Who are tall and old persons?</a:t>
            </a:r>
          </a:p>
          <a:p>
            <a:pPr marL="756285" lvl="1" indent="-286385">
              <a:spcBef>
                <a:spcPts val="195"/>
              </a:spcBef>
              <a:buChar char="–"/>
              <a:tabLst>
                <a:tab pos="756285" algn="l"/>
                <a:tab pos="756920" algn="l"/>
              </a:tabLst>
            </a:pPr>
            <a:r>
              <a:rPr lang="en-US" spc="-5" dirty="0">
                <a:latin typeface="Arial"/>
                <a:cs typeface="Arial"/>
              </a:rPr>
              <a:t>B </a:t>
            </a:r>
            <a:r>
              <a:rPr lang="en-US" i="1" spc="-25" dirty="0">
                <a:latin typeface="Symbol"/>
                <a:cs typeface="Times New Roman"/>
              </a:rPr>
              <a:t>-  </a:t>
            </a:r>
            <a:r>
              <a:rPr lang="en-US" spc="-5" dirty="0">
                <a:latin typeface="Arial"/>
                <a:cs typeface="Arial"/>
              </a:rPr>
              <a:t>A = B ∩ A    </a:t>
            </a:r>
          </a:p>
          <a:p>
            <a:pPr marL="756285" lvl="1" indent="-286385">
              <a:spcBef>
                <a:spcPts val="195"/>
              </a:spcBef>
              <a:buFontTx/>
              <a:buChar char="–"/>
              <a:tabLst>
                <a:tab pos="756285" algn="l"/>
                <a:tab pos="756920" algn="l"/>
              </a:tabLst>
            </a:pPr>
            <a:r>
              <a:rPr lang="en-US" dirty="0">
                <a:latin typeface="Arial"/>
                <a:cs typeface="Arial"/>
              </a:rPr>
              <a:t>A =</a:t>
            </a:r>
            <a:r>
              <a:rPr lang="en-US" spc="60" dirty="0">
                <a:latin typeface="Arial"/>
                <a:cs typeface="Arial"/>
              </a:rPr>
              <a:t> </a:t>
            </a:r>
            <a:r>
              <a:rPr lang="en-US" spc="-5" dirty="0">
                <a:latin typeface="Arial"/>
                <a:cs typeface="Arial"/>
              </a:rPr>
              <a:t>0.6/Alice + 0.4/Bob + 0.2/Charles +0/Eric + 0.1/William</a:t>
            </a:r>
          </a:p>
          <a:p>
            <a:pPr marL="756285" lvl="1" indent="-286385">
              <a:spcBef>
                <a:spcPts val="195"/>
              </a:spcBef>
              <a:buFontTx/>
              <a:buChar char="–"/>
              <a:tabLst>
                <a:tab pos="756285" algn="l"/>
                <a:tab pos="756920" algn="l"/>
              </a:tabLst>
            </a:pPr>
            <a:r>
              <a:rPr lang="en-US" spc="-5" dirty="0">
                <a:latin typeface="Arial"/>
                <a:cs typeface="Arial"/>
              </a:rPr>
              <a:t>B </a:t>
            </a:r>
            <a:r>
              <a:rPr lang="en-US" i="1" spc="-25" dirty="0">
                <a:latin typeface="Symbol"/>
                <a:cs typeface="Times New Roman"/>
              </a:rPr>
              <a:t>-  </a:t>
            </a:r>
            <a:r>
              <a:rPr lang="en-US" spc="-5" dirty="0">
                <a:latin typeface="Arial"/>
                <a:cs typeface="Arial"/>
              </a:rPr>
              <a:t>A = 0.3/Alice + 0.4/Bob + 0.2/Charles +0/Eric + 0.1/William</a:t>
            </a:r>
            <a:endParaRPr lang="en-US" dirty="0">
              <a:latin typeface="Arial"/>
              <a:cs typeface="Arial"/>
            </a:endParaRPr>
          </a:p>
          <a:p>
            <a:pPr marL="756285" lvl="1" indent="-286385">
              <a:spcBef>
                <a:spcPts val="195"/>
              </a:spcBef>
              <a:buChar char="–"/>
              <a:tabLst>
                <a:tab pos="756285" algn="l"/>
                <a:tab pos="756920" algn="l"/>
              </a:tabLst>
            </a:pPr>
            <a:endParaRPr lang="en-US" spc="-5" dirty="0">
              <a:latin typeface="Arial"/>
              <a:cs typeface="Arial"/>
            </a:endParaRPr>
          </a:p>
        </p:txBody>
      </p:sp>
      <p:sp>
        <p:nvSpPr>
          <p:cNvPr id="6" name="Rectangle 6"/>
          <p:cNvSpPr>
            <a:spLocks noChangeArrowheads="1"/>
          </p:cNvSpPr>
          <p:nvPr/>
        </p:nvSpPr>
        <p:spPr bwMode="auto">
          <a:xfrm>
            <a:off x="1646767" y="146050"/>
            <a:ext cx="8610600" cy="387350"/>
          </a:xfrm>
          <a:prstGeom prst="rect">
            <a:avLst/>
          </a:prstGeom>
          <a:noFill/>
          <a:ln w="12700">
            <a:noFill/>
            <a:miter lim="800000"/>
            <a:headEnd/>
            <a:tailEnd/>
          </a:ln>
          <a:effectLst/>
        </p:spPr>
        <p:txBody>
          <a:bodyPr lIns="90488" tIns="44450" rIns="90488" bIns="44450" anchor="ctr"/>
          <a:lstStyle/>
          <a:p>
            <a:pPr lvl="0" algn="ctr" fontAlgn="base">
              <a:spcBef>
                <a:spcPct val="20000"/>
              </a:spcBef>
              <a:spcAft>
                <a:spcPct val="0"/>
              </a:spcAft>
              <a:buClr>
                <a:srgbClr val="003366"/>
              </a:buClr>
              <a:buSzPct val="75000"/>
            </a:pPr>
            <a:r>
              <a:rPr lang="en-US" altLang="en-US" sz="4000" dirty="0"/>
              <a:t>Practice</a:t>
            </a:r>
            <a:endParaRPr kumimoji="1" lang="en-US" altLang="zh-TW" sz="4000" kern="0" dirty="0">
              <a:solidFill>
                <a:srgbClr val="FF0000"/>
              </a:solidFill>
              <a:latin typeface="Arial"/>
              <a:ea typeface="標楷體" pitchFamily="65" charset="-120"/>
            </a:endParaRPr>
          </a:p>
        </p:txBody>
      </p:sp>
      <p:cxnSp>
        <p:nvCxnSpPr>
          <p:cNvPr id="4" name="Straight Connector 3">
            <a:extLst>
              <a:ext uri="{FF2B5EF4-FFF2-40B4-BE49-F238E27FC236}">
                <a16:creationId xmlns:a16="http://schemas.microsoft.com/office/drawing/2014/main" id="{6AEEA64F-616D-4147-A6F5-BEBB65C2C32D}"/>
              </a:ext>
            </a:extLst>
          </p:cNvPr>
          <p:cNvCxnSpPr/>
          <p:nvPr/>
        </p:nvCxnSpPr>
        <p:spPr>
          <a:xfrm flipV="1">
            <a:off x="3298414" y="5498963"/>
            <a:ext cx="187087" cy="43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AEEA64F-616D-4147-A6F5-BEBB65C2C32D}"/>
              </a:ext>
            </a:extLst>
          </p:cNvPr>
          <p:cNvCxnSpPr/>
          <p:nvPr/>
        </p:nvCxnSpPr>
        <p:spPr>
          <a:xfrm flipV="1">
            <a:off x="2041114" y="5807997"/>
            <a:ext cx="187087" cy="43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19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 calcmode="lin" valueType="num">
                                      <p:cBhvr additive="base">
                                        <p:cTn id="5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 calcmode="lin" valueType="num">
                                      <p:cBhvr additive="base">
                                        <p:cTn id="6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ppt_x"/>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5" end="15"/>
                                            </p:txEl>
                                          </p:spTgt>
                                        </p:tgtEl>
                                        <p:attrNameLst>
                                          <p:attrName>style.visibility</p:attrName>
                                        </p:attrNameLst>
                                      </p:cBhvr>
                                      <p:to>
                                        <p:strVal val="visible"/>
                                      </p:to>
                                    </p:set>
                                    <p:anim calcmode="lin" valueType="num">
                                      <p:cBhvr additive="base">
                                        <p:cTn id="7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6" end="16"/>
                                            </p:txEl>
                                          </p:spTgt>
                                        </p:tgtEl>
                                        <p:attrNameLst>
                                          <p:attrName>style.visibility</p:attrName>
                                        </p:attrNameLst>
                                      </p:cBhvr>
                                      <p:to>
                                        <p:strVal val="visible"/>
                                      </p:to>
                                    </p:set>
                                    <p:anim calcmode="lin" valueType="num">
                                      <p:cBhvr additive="base">
                                        <p:cTn id="8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73500" y="246593"/>
            <a:ext cx="4094234" cy="892216"/>
          </a:xfrm>
        </p:spPr>
        <p:txBody>
          <a:bodyPr>
            <a:normAutofit fontScale="90000"/>
          </a:bodyPr>
          <a:lstStyle/>
          <a:p>
            <a:r>
              <a:rPr lang="en-US" altLang="ko-KR" dirty="0">
                <a:latin typeface="Arial" panose="020B0604020202020204" pitchFamily="34" charset="0"/>
                <a:cs typeface="Arial" panose="020B0604020202020204" pitchFamily="34" charset="0"/>
              </a:rPr>
              <a:t>Fuzzy Numbers</a:t>
            </a:r>
          </a:p>
        </p:txBody>
      </p:sp>
      <p:sp>
        <p:nvSpPr>
          <p:cNvPr id="6147" name="Rectangle 3"/>
          <p:cNvSpPr>
            <a:spLocks noGrp="1" noChangeArrowheads="1"/>
          </p:cNvSpPr>
          <p:nvPr>
            <p:ph type="body" idx="1"/>
          </p:nvPr>
        </p:nvSpPr>
        <p:spPr>
          <a:xfrm>
            <a:off x="702734" y="1378944"/>
            <a:ext cx="10875434" cy="4351338"/>
          </a:xfrm>
        </p:spPr>
        <p:txBody>
          <a:bodyPr/>
          <a:lstStyle/>
          <a:p>
            <a:pPr lvl="1"/>
            <a:endParaRPr lang="en-US" altLang="ko-KR" dirty="0"/>
          </a:p>
          <a:p>
            <a:pPr lvl="1"/>
            <a:r>
              <a:rPr lang="en-US" altLang="ko-KR" dirty="0">
                <a:latin typeface="Arial" panose="020B0604020202020204" pitchFamily="34" charset="0"/>
                <a:cs typeface="Arial" panose="020B0604020202020204" pitchFamily="34" charset="0"/>
              </a:rPr>
              <a:t>Fuzzy numbers are </a:t>
            </a:r>
            <a:r>
              <a:rPr lang="en-US" altLang="ko-KR" dirty="0">
                <a:solidFill>
                  <a:srgbClr val="FF0000"/>
                </a:solidFill>
                <a:latin typeface="Arial" panose="020B0604020202020204" pitchFamily="34" charset="0"/>
                <a:cs typeface="Arial" panose="020B0604020202020204" pitchFamily="34" charset="0"/>
              </a:rPr>
              <a:t>fuzzy sets defined on real numbers</a:t>
            </a:r>
          </a:p>
          <a:p>
            <a:pPr lvl="1"/>
            <a:endParaRPr lang="en-US" altLang="ko-KR" dirty="0">
              <a:solidFill>
                <a:srgbClr val="FF0000"/>
              </a:solidFill>
              <a:latin typeface="Arial" panose="020B0604020202020204" pitchFamily="34" charset="0"/>
              <a:cs typeface="Arial" panose="020B0604020202020204" pitchFamily="34" charset="0"/>
            </a:endParaRPr>
          </a:p>
          <a:p>
            <a:pPr lvl="1"/>
            <a:r>
              <a:rPr lang="en-US" dirty="0">
                <a:latin typeface="Arial"/>
                <a:cs typeface="Arial"/>
              </a:rPr>
              <a:t>Given A = </a:t>
            </a:r>
            <a:r>
              <a:rPr lang="en-US" i="1" spc="-5" dirty="0">
                <a:latin typeface="Symbol"/>
                <a:cs typeface="Symbol"/>
              </a:rPr>
              <a:t></a:t>
            </a:r>
            <a:r>
              <a:rPr lang="en-US" spc="-7" baseline="-20833" dirty="0">
                <a:latin typeface="Arial"/>
                <a:cs typeface="Arial"/>
              </a:rPr>
              <a:t>A</a:t>
            </a:r>
            <a:r>
              <a:rPr lang="en-US" spc="-5" dirty="0">
                <a:latin typeface="Arial"/>
                <a:cs typeface="Arial"/>
              </a:rPr>
              <a:t>(x</a:t>
            </a:r>
            <a:r>
              <a:rPr lang="en-US" spc="-7" baseline="-20833" dirty="0">
                <a:latin typeface="Arial"/>
                <a:cs typeface="Arial"/>
              </a:rPr>
              <a:t>1</a:t>
            </a:r>
            <a:r>
              <a:rPr lang="en-US" spc="-5" dirty="0">
                <a:latin typeface="Arial"/>
                <a:cs typeface="Arial"/>
              </a:rPr>
              <a:t>)/x</a:t>
            </a:r>
            <a:r>
              <a:rPr lang="en-US" spc="-7" baseline="-20833" dirty="0">
                <a:latin typeface="Arial"/>
                <a:cs typeface="Arial"/>
              </a:rPr>
              <a:t>1</a:t>
            </a:r>
            <a:r>
              <a:rPr lang="en-US" spc="-5" dirty="0">
                <a:latin typeface="Arial"/>
                <a:cs typeface="Arial"/>
              </a:rPr>
              <a:t>+ </a:t>
            </a:r>
            <a:r>
              <a:rPr lang="en-US" i="1" spc="-5" dirty="0">
                <a:latin typeface="Symbol"/>
                <a:cs typeface="Symbol"/>
              </a:rPr>
              <a:t></a:t>
            </a:r>
            <a:r>
              <a:rPr lang="en-US" spc="-7" baseline="-20833" dirty="0">
                <a:latin typeface="Arial"/>
                <a:cs typeface="Arial"/>
              </a:rPr>
              <a:t>A</a:t>
            </a:r>
            <a:r>
              <a:rPr lang="en-US" spc="-5" dirty="0">
                <a:latin typeface="Arial"/>
                <a:cs typeface="Arial"/>
              </a:rPr>
              <a:t>(x</a:t>
            </a:r>
            <a:r>
              <a:rPr lang="en-US" spc="-7" baseline="-20833" dirty="0">
                <a:latin typeface="Arial"/>
                <a:cs typeface="Arial"/>
              </a:rPr>
              <a:t>2</a:t>
            </a:r>
            <a:r>
              <a:rPr lang="en-US" spc="-5" dirty="0">
                <a:latin typeface="Arial"/>
                <a:cs typeface="Arial"/>
              </a:rPr>
              <a:t>)/x</a:t>
            </a:r>
            <a:r>
              <a:rPr lang="en-US" spc="-7" baseline="-20833" dirty="0">
                <a:latin typeface="Arial"/>
                <a:cs typeface="Arial"/>
              </a:rPr>
              <a:t>2</a:t>
            </a:r>
            <a:r>
              <a:rPr lang="en-US" spc="-5" dirty="0">
                <a:latin typeface="Arial"/>
                <a:cs typeface="Arial"/>
              </a:rPr>
              <a:t>+…+</a:t>
            </a:r>
            <a:r>
              <a:rPr lang="en-US" spc="-35" dirty="0">
                <a:latin typeface="Arial"/>
                <a:cs typeface="Arial"/>
              </a:rPr>
              <a:t> </a:t>
            </a:r>
            <a:r>
              <a:rPr lang="en-US" i="1" spc="-5" dirty="0">
                <a:latin typeface="Symbol"/>
                <a:cs typeface="Symbol"/>
              </a:rPr>
              <a:t></a:t>
            </a:r>
            <a:r>
              <a:rPr lang="en-US" spc="-7" baseline="-20833" dirty="0">
                <a:latin typeface="Arial"/>
                <a:cs typeface="Arial"/>
              </a:rPr>
              <a:t>A</a:t>
            </a:r>
            <a:r>
              <a:rPr lang="en-US" spc="-5" dirty="0">
                <a:latin typeface="Arial"/>
                <a:cs typeface="Arial"/>
              </a:rPr>
              <a:t>(</a:t>
            </a:r>
            <a:r>
              <a:rPr lang="en-US" spc="-5" dirty="0" err="1">
                <a:latin typeface="Arial"/>
                <a:cs typeface="Arial"/>
              </a:rPr>
              <a:t>x</a:t>
            </a:r>
            <a:r>
              <a:rPr lang="en-US" spc="-7" baseline="-20833" dirty="0" err="1">
                <a:latin typeface="Arial"/>
                <a:cs typeface="Arial"/>
              </a:rPr>
              <a:t>N</a:t>
            </a:r>
            <a:r>
              <a:rPr lang="en-US" spc="-5" dirty="0">
                <a:latin typeface="Arial"/>
                <a:cs typeface="Arial"/>
              </a:rPr>
              <a:t>)/</a:t>
            </a:r>
            <a:r>
              <a:rPr lang="en-US" spc="-5" dirty="0" err="1">
                <a:latin typeface="Arial"/>
                <a:cs typeface="Arial"/>
              </a:rPr>
              <a:t>x</a:t>
            </a:r>
            <a:r>
              <a:rPr lang="en-US" spc="-7" baseline="-20833" dirty="0" err="1">
                <a:latin typeface="Arial"/>
                <a:cs typeface="Arial"/>
              </a:rPr>
              <a:t>N</a:t>
            </a:r>
            <a:r>
              <a:rPr lang="en-US" baseline="-20833" dirty="0">
                <a:latin typeface="Arial"/>
                <a:cs typeface="Arial"/>
              </a:rPr>
              <a:t> </a:t>
            </a:r>
            <a:r>
              <a:rPr lang="en-US" dirty="0">
                <a:latin typeface="Arial"/>
                <a:cs typeface="Arial"/>
              </a:rPr>
              <a:t> , if </a:t>
            </a:r>
            <a:r>
              <a:rPr lang="en-US" spc="-5" dirty="0">
                <a:latin typeface="Arial"/>
                <a:cs typeface="Arial"/>
              </a:rPr>
              <a:t>x</a:t>
            </a:r>
            <a:r>
              <a:rPr lang="en-US" spc="-7" baseline="-20833" dirty="0">
                <a:latin typeface="Arial"/>
                <a:cs typeface="Arial"/>
              </a:rPr>
              <a:t>1, </a:t>
            </a:r>
            <a:r>
              <a:rPr lang="en-US" spc="-5" dirty="0">
                <a:latin typeface="Arial"/>
                <a:cs typeface="Arial"/>
              </a:rPr>
              <a:t>x</a:t>
            </a:r>
            <a:r>
              <a:rPr lang="en-US" spc="-7" baseline="-20833" dirty="0">
                <a:latin typeface="Arial"/>
                <a:cs typeface="Arial"/>
              </a:rPr>
              <a:t>2, … </a:t>
            </a:r>
            <a:r>
              <a:rPr lang="en-US" spc="-5" dirty="0" err="1">
                <a:latin typeface="Arial"/>
                <a:cs typeface="Arial"/>
              </a:rPr>
              <a:t>x</a:t>
            </a:r>
            <a:r>
              <a:rPr lang="en-US" spc="-7" baseline="-20833" dirty="0" err="1">
                <a:latin typeface="Arial"/>
                <a:cs typeface="Arial"/>
              </a:rPr>
              <a:t>N</a:t>
            </a:r>
            <a:r>
              <a:rPr lang="en-US" spc="-7" baseline="-20833" dirty="0">
                <a:latin typeface="Arial"/>
                <a:cs typeface="Arial"/>
              </a:rPr>
              <a:t> </a:t>
            </a:r>
            <a:r>
              <a:rPr lang="en-US" dirty="0">
                <a:latin typeface="Arial"/>
                <a:cs typeface="Arial"/>
              </a:rPr>
              <a:t>are real numbers and </a:t>
            </a:r>
            <a:r>
              <a:rPr lang="en-US" b="1" dirty="0">
                <a:solidFill>
                  <a:srgbClr val="C00000"/>
                </a:solidFill>
                <a:latin typeface="Arial"/>
                <a:cs typeface="Arial"/>
              </a:rPr>
              <a:t>0&lt;</a:t>
            </a:r>
            <a:r>
              <a:rPr lang="en-US" i="1" spc="-5" dirty="0">
                <a:latin typeface="Symbol"/>
                <a:cs typeface="Symbol"/>
              </a:rPr>
              <a:t> </a:t>
            </a:r>
            <a:r>
              <a:rPr lang="en-US" b="1" i="1" spc="-5" dirty="0">
                <a:solidFill>
                  <a:srgbClr val="C00000"/>
                </a:solidFill>
                <a:latin typeface="Symbol"/>
                <a:cs typeface="Symbol"/>
              </a:rPr>
              <a:t></a:t>
            </a:r>
            <a:r>
              <a:rPr lang="en-US" b="1" spc="-7" baseline="-20833" dirty="0">
                <a:solidFill>
                  <a:srgbClr val="C00000"/>
                </a:solidFill>
                <a:latin typeface="Arial"/>
                <a:cs typeface="Arial"/>
              </a:rPr>
              <a:t>A</a:t>
            </a:r>
            <a:r>
              <a:rPr lang="en-US" b="1" spc="-5" dirty="0">
                <a:solidFill>
                  <a:srgbClr val="C00000"/>
                </a:solidFill>
                <a:latin typeface="Arial"/>
                <a:cs typeface="Arial"/>
              </a:rPr>
              <a:t>(x</a:t>
            </a:r>
            <a:r>
              <a:rPr lang="en-US" b="1" spc="-7" baseline="-20833" dirty="0">
                <a:solidFill>
                  <a:srgbClr val="C00000"/>
                </a:solidFill>
                <a:latin typeface="Arial"/>
                <a:cs typeface="Arial"/>
              </a:rPr>
              <a:t>i</a:t>
            </a:r>
            <a:r>
              <a:rPr lang="en-US" b="1" spc="-5" dirty="0">
                <a:solidFill>
                  <a:srgbClr val="C00000"/>
                </a:solidFill>
                <a:latin typeface="Arial"/>
                <a:cs typeface="Arial"/>
              </a:rPr>
              <a:t>) </a:t>
            </a:r>
            <a:r>
              <a:rPr lang="en-US" b="1" dirty="0">
                <a:solidFill>
                  <a:srgbClr val="C00000"/>
                </a:solidFill>
                <a:latin typeface="Arial"/>
                <a:cs typeface="Arial"/>
              </a:rPr>
              <a:t>&lt;</a:t>
            </a:r>
            <a:r>
              <a:rPr lang="en-US" b="1" spc="-80" dirty="0">
                <a:solidFill>
                  <a:srgbClr val="C00000"/>
                </a:solidFill>
                <a:latin typeface="Arial"/>
                <a:cs typeface="Arial"/>
              </a:rPr>
              <a:t> </a:t>
            </a:r>
            <a:r>
              <a:rPr lang="en-US" b="1" dirty="0">
                <a:solidFill>
                  <a:srgbClr val="C00000"/>
                </a:solidFill>
                <a:latin typeface="Arial"/>
                <a:cs typeface="Arial"/>
              </a:rPr>
              <a:t>1</a:t>
            </a:r>
            <a:r>
              <a:rPr lang="en-US" dirty="0">
                <a:latin typeface="Arial"/>
                <a:cs typeface="Arial"/>
              </a:rPr>
              <a:t>,   the A is a fuzzy number.</a:t>
            </a:r>
          </a:p>
          <a:p>
            <a:pPr lvl="1"/>
            <a:endParaRPr lang="en-US" dirty="0">
              <a:latin typeface="Arial"/>
              <a:cs typeface="Arial"/>
            </a:endParaRPr>
          </a:p>
          <a:p>
            <a:pPr lvl="1"/>
            <a:r>
              <a:rPr lang="en-US" dirty="0">
                <a:latin typeface="Arial"/>
                <a:cs typeface="Arial"/>
              </a:rPr>
              <a:t>On the other hand, if for any</a:t>
            </a:r>
            <a:r>
              <a:rPr lang="en-US" spc="-5" dirty="0">
                <a:latin typeface="Arial"/>
                <a:cs typeface="Arial"/>
              </a:rPr>
              <a:t> </a:t>
            </a:r>
            <a:r>
              <a:rPr lang="en-US" spc="-5" dirty="0" err="1">
                <a:latin typeface="Arial"/>
                <a:cs typeface="Arial"/>
              </a:rPr>
              <a:t>x</a:t>
            </a:r>
            <a:r>
              <a:rPr lang="en-US" spc="-7" baseline="-20833" dirty="0" err="1">
                <a:latin typeface="Arial"/>
                <a:cs typeface="Arial"/>
              </a:rPr>
              <a:t>N</a:t>
            </a:r>
            <a:r>
              <a:rPr lang="en-US" dirty="0">
                <a:latin typeface="Arial"/>
                <a:cs typeface="Arial"/>
              </a:rPr>
              <a:t> , </a:t>
            </a:r>
            <a:r>
              <a:rPr lang="en-US" b="1" i="1" dirty="0">
                <a:solidFill>
                  <a:srgbClr val="C00000"/>
                </a:solidFill>
                <a:latin typeface="Symbol"/>
                <a:cs typeface="Symbol"/>
              </a:rPr>
              <a:t></a:t>
            </a:r>
            <a:r>
              <a:rPr lang="en-US" b="1" dirty="0">
                <a:solidFill>
                  <a:srgbClr val="C00000"/>
                </a:solidFill>
                <a:latin typeface="Arial"/>
                <a:cs typeface="Arial"/>
              </a:rPr>
              <a:t>(</a:t>
            </a:r>
            <a:r>
              <a:rPr lang="en-US" b="1" spc="-5" dirty="0" err="1">
                <a:solidFill>
                  <a:srgbClr val="C00000"/>
                </a:solidFill>
                <a:latin typeface="Arial"/>
                <a:cs typeface="Arial"/>
              </a:rPr>
              <a:t>x</a:t>
            </a:r>
            <a:r>
              <a:rPr lang="en-US" b="1" spc="-7" baseline="-20833" dirty="0" err="1">
                <a:solidFill>
                  <a:srgbClr val="C00000"/>
                </a:solidFill>
                <a:latin typeface="Arial"/>
                <a:cs typeface="Arial"/>
              </a:rPr>
              <a:t>N</a:t>
            </a:r>
            <a:r>
              <a:rPr lang="en-US" b="1" dirty="0">
                <a:solidFill>
                  <a:srgbClr val="C00000"/>
                </a:solidFill>
                <a:latin typeface="Arial"/>
                <a:cs typeface="Arial"/>
              </a:rPr>
              <a:t>) </a:t>
            </a:r>
            <a:r>
              <a:rPr lang="en-US" spc="-5" dirty="0">
                <a:latin typeface="Arial"/>
                <a:cs typeface="Arial"/>
              </a:rPr>
              <a:t>= 0 or 1,  then A is a crisp number or crisp set</a:t>
            </a:r>
            <a:endParaRPr lang="en-US" dirty="0">
              <a:latin typeface="Arial"/>
              <a:cs typeface="Arial"/>
            </a:endParaRPr>
          </a:p>
          <a:p>
            <a:pPr marL="457200" lvl="1" indent="0">
              <a:buNone/>
            </a:pPr>
            <a:endParaRPr lang="en-US" altLang="ko-KR"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5156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3200" dirty="0">
                <a:latin typeface="Arial" panose="020B0604020202020204" pitchFamily="34" charset="0"/>
                <a:cs typeface="Arial" panose="020B0604020202020204" pitchFamily="34" charset="0"/>
              </a:rPr>
              <a:t>One example fuzzy number</a:t>
            </a:r>
            <a:endParaRPr lang="en-US" altLang="ko-KR" sz="32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659804" y="2269375"/>
            <a:ext cx="6082569" cy="2470007"/>
          </a:xfrm>
          <a:prstGeom prst="rect">
            <a:avLst/>
          </a:prstGeom>
        </p:spPr>
      </p:pic>
    </p:spTree>
    <p:extLst>
      <p:ext uri="{BB962C8B-B14F-4D97-AF65-F5344CB8AC3E}">
        <p14:creationId xmlns:p14="http://schemas.microsoft.com/office/powerpoint/2010/main" val="377780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567" y="238125"/>
            <a:ext cx="7742767" cy="1325563"/>
          </a:xfrm>
        </p:spPr>
        <p:txBody>
          <a:bodyPr/>
          <a:lstStyle/>
          <a:p>
            <a:r>
              <a:rPr lang="en-US" dirty="0"/>
              <a:t>fuzzy numbers vs crisp numbers</a:t>
            </a:r>
          </a:p>
        </p:txBody>
      </p:sp>
      <p:pic>
        <p:nvPicPr>
          <p:cNvPr id="3" name="Picture 2"/>
          <p:cNvPicPr>
            <a:picLocks noChangeAspect="1"/>
          </p:cNvPicPr>
          <p:nvPr/>
        </p:nvPicPr>
        <p:blipFill>
          <a:blip r:embed="rId2"/>
          <a:stretch>
            <a:fillRect/>
          </a:stretch>
        </p:blipFill>
        <p:spPr>
          <a:xfrm>
            <a:off x="1473200" y="1897219"/>
            <a:ext cx="3843867" cy="3775419"/>
          </a:xfrm>
          <a:prstGeom prst="rect">
            <a:avLst/>
          </a:prstGeom>
        </p:spPr>
      </p:pic>
      <p:pic>
        <p:nvPicPr>
          <p:cNvPr id="5" name="Picture 4"/>
          <p:cNvPicPr>
            <a:picLocks noChangeAspect="1"/>
          </p:cNvPicPr>
          <p:nvPr/>
        </p:nvPicPr>
        <p:blipFill>
          <a:blip r:embed="rId3"/>
          <a:stretch>
            <a:fillRect/>
          </a:stretch>
        </p:blipFill>
        <p:spPr>
          <a:xfrm>
            <a:off x="7504303" y="1689101"/>
            <a:ext cx="1846602" cy="4354511"/>
          </a:xfrm>
          <a:prstGeom prst="rect">
            <a:avLst/>
          </a:prstGeom>
        </p:spPr>
      </p:pic>
    </p:spTree>
    <p:extLst>
      <p:ext uri="{BB962C8B-B14F-4D97-AF65-F5344CB8AC3E}">
        <p14:creationId xmlns:p14="http://schemas.microsoft.com/office/powerpoint/2010/main" val="95049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8675"/>
          </a:xfrm>
        </p:spPr>
        <p:txBody>
          <a:bodyPr>
            <a:normAutofit/>
          </a:bodyPr>
          <a:lstStyle/>
          <a:p>
            <a:r>
              <a:rPr lang="en-US" sz="3200" dirty="0">
                <a:latin typeface="Arial" panose="020B0604020202020204" pitchFamily="34" charset="0"/>
                <a:cs typeface="Arial" panose="020B0604020202020204" pitchFamily="34" charset="0"/>
              </a:rPr>
              <a:t>Cases of fuzzy numbers</a:t>
            </a:r>
            <a:endParaRPr lang="en-US" sz="3200" dirty="0"/>
          </a:p>
        </p:txBody>
      </p:sp>
      <p:sp>
        <p:nvSpPr>
          <p:cNvPr id="3" name="Content Placeholder 2"/>
          <p:cNvSpPr>
            <a:spLocks noGrp="1"/>
          </p:cNvSpPr>
          <p:nvPr>
            <p:ph idx="1"/>
          </p:nvPr>
        </p:nvSpPr>
        <p:spPr/>
        <p:txBody>
          <a:bodyPr/>
          <a:lstStyle/>
          <a:p>
            <a:r>
              <a:rPr lang="en-US" dirty="0"/>
              <a:t>Membership functions of fuzzy numbers can be </a:t>
            </a:r>
            <a:r>
              <a:rPr lang="en-US" dirty="0" err="1"/>
              <a:t>unsymmetric</a:t>
            </a:r>
            <a:endParaRPr lang="en-US" dirty="0"/>
          </a:p>
        </p:txBody>
      </p:sp>
      <p:sp>
        <p:nvSpPr>
          <p:cNvPr id="4" name="Rectangle 3"/>
          <p:cNvSpPr/>
          <p:nvPr/>
        </p:nvSpPr>
        <p:spPr>
          <a:xfrm>
            <a:off x="4753680" y="5161044"/>
            <a:ext cx="3950053" cy="369332"/>
          </a:xfrm>
          <a:prstGeom prst="rect">
            <a:avLst/>
          </a:prstGeom>
        </p:spPr>
        <p:txBody>
          <a:bodyPr wrap="square">
            <a:spAutoFit/>
          </a:bodyPr>
          <a:lstStyle/>
          <a:p>
            <a:r>
              <a:rPr lang="en-US" kern="100" dirty="0">
                <a:latin typeface="Times New Roman" panose="02020603050405020304" pitchFamily="18" charset="0"/>
                <a:ea typeface="PMingLiU"/>
              </a:rPr>
              <a:t>large number              small number</a:t>
            </a:r>
            <a:endParaRPr lang="en-US" dirty="0"/>
          </a:p>
        </p:txBody>
      </p:sp>
      <p:pic>
        <p:nvPicPr>
          <p:cNvPr id="5" name="Picture 4"/>
          <p:cNvPicPr>
            <a:picLocks noChangeAspect="1"/>
          </p:cNvPicPr>
          <p:nvPr/>
        </p:nvPicPr>
        <p:blipFill>
          <a:blip r:embed="rId2"/>
          <a:stretch>
            <a:fillRect/>
          </a:stretch>
        </p:blipFill>
        <p:spPr>
          <a:xfrm>
            <a:off x="3437467" y="2706908"/>
            <a:ext cx="5976408" cy="2334854"/>
          </a:xfrm>
          <a:prstGeom prst="rect">
            <a:avLst/>
          </a:prstGeom>
        </p:spPr>
      </p:pic>
    </p:spTree>
    <p:extLst>
      <p:ext uri="{BB962C8B-B14F-4D97-AF65-F5344CB8AC3E}">
        <p14:creationId xmlns:p14="http://schemas.microsoft.com/office/powerpoint/2010/main" val="830530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94" y="365125"/>
            <a:ext cx="10953206" cy="1325563"/>
          </a:xfrm>
        </p:spPr>
        <p:txBody>
          <a:bodyPr>
            <a:normAutofit/>
          </a:bodyPr>
          <a:lstStyle/>
          <a:p>
            <a:r>
              <a:rPr lang="en-US" sz="2800" dirty="0"/>
              <a:t>Two fuzzy numbers </a:t>
            </a:r>
            <a:r>
              <a:rPr lang="en-US" sz="2400" dirty="0"/>
              <a:t>(</a:t>
            </a:r>
            <a:r>
              <a:rPr lang="en-US" sz="2800" dirty="0">
                <a:solidFill>
                  <a:srgbClr val="FF0000"/>
                </a:solidFill>
              </a:rPr>
              <a:t>each X has a membership value for each fuzzy number</a:t>
            </a:r>
            <a:r>
              <a:rPr lang="en-US" sz="2400" dirty="0"/>
              <a:t>)</a:t>
            </a:r>
          </a:p>
        </p:txBody>
      </p:sp>
      <p:pic>
        <p:nvPicPr>
          <p:cNvPr id="6" name="Picture 5"/>
          <p:cNvPicPr>
            <a:picLocks noChangeAspect="1"/>
          </p:cNvPicPr>
          <p:nvPr/>
        </p:nvPicPr>
        <p:blipFill>
          <a:blip r:embed="rId2"/>
          <a:stretch>
            <a:fillRect/>
          </a:stretch>
        </p:blipFill>
        <p:spPr>
          <a:xfrm>
            <a:off x="3547534" y="2597769"/>
            <a:ext cx="5374745" cy="2512393"/>
          </a:xfrm>
          <a:prstGeom prst="rect">
            <a:avLst/>
          </a:prstGeom>
        </p:spPr>
      </p:pic>
    </p:spTree>
    <p:extLst>
      <p:ext uri="{BB962C8B-B14F-4D97-AF65-F5344CB8AC3E}">
        <p14:creationId xmlns:p14="http://schemas.microsoft.com/office/powerpoint/2010/main" val="1521890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 of fuzzy numbers</a:t>
            </a:r>
          </a:p>
        </p:txBody>
      </p:sp>
      <p:pic>
        <p:nvPicPr>
          <p:cNvPr id="4" name="Content Placeholder 3"/>
          <p:cNvPicPr>
            <a:picLocks noGrp="1" noChangeAspect="1"/>
          </p:cNvPicPr>
          <p:nvPr>
            <p:ph idx="1"/>
          </p:nvPr>
        </p:nvPicPr>
        <p:blipFill>
          <a:blip r:embed="rId2"/>
          <a:stretch>
            <a:fillRect/>
          </a:stretch>
        </p:blipFill>
        <p:spPr>
          <a:xfrm>
            <a:off x="3306233" y="2499162"/>
            <a:ext cx="5958074" cy="3123234"/>
          </a:xfrm>
          <a:prstGeom prst="rect">
            <a:avLst/>
          </a:prstGeom>
        </p:spPr>
      </p:pic>
    </p:spTree>
    <p:extLst>
      <p:ext uri="{BB962C8B-B14F-4D97-AF65-F5344CB8AC3E}">
        <p14:creationId xmlns:p14="http://schemas.microsoft.com/office/powerpoint/2010/main" val="1621732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 of fuzzy numbers</a:t>
            </a:r>
          </a:p>
        </p:txBody>
      </p:sp>
      <p:pic>
        <p:nvPicPr>
          <p:cNvPr id="4" name="Content Placeholder 3"/>
          <p:cNvPicPr>
            <a:picLocks noGrp="1" noChangeAspect="1"/>
          </p:cNvPicPr>
          <p:nvPr>
            <p:ph idx="1"/>
          </p:nvPr>
        </p:nvPicPr>
        <p:blipFill>
          <a:blip r:embed="rId2"/>
          <a:stretch>
            <a:fillRect/>
          </a:stretch>
        </p:blipFill>
        <p:spPr>
          <a:xfrm>
            <a:off x="3412066" y="2624792"/>
            <a:ext cx="5848271" cy="3078037"/>
          </a:xfrm>
          <a:prstGeom prst="rect">
            <a:avLst/>
          </a:prstGeom>
        </p:spPr>
      </p:pic>
    </p:spTree>
    <p:extLst>
      <p:ext uri="{BB962C8B-B14F-4D97-AF65-F5344CB8AC3E}">
        <p14:creationId xmlns:p14="http://schemas.microsoft.com/office/powerpoint/2010/main" val="756910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Negation (Complement) of fuzzy number</a:t>
            </a:r>
          </a:p>
        </p:txBody>
      </p:sp>
      <p:pic>
        <p:nvPicPr>
          <p:cNvPr id="4" name="Content Placeholder 3"/>
          <p:cNvPicPr>
            <a:picLocks noGrp="1" noChangeAspect="1"/>
          </p:cNvPicPr>
          <p:nvPr>
            <p:ph idx="1"/>
          </p:nvPr>
        </p:nvPicPr>
        <p:blipFill>
          <a:blip r:embed="rId2"/>
          <a:stretch>
            <a:fillRect/>
          </a:stretch>
        </p:blipFill>
        <p:spPr>
          <a:xfrm>
            <a:off x="3475566" y="2798089"/>
            <a:ext cx="5534029" cy="2934374"/>
          </a:xfrm>
          <a:prstGeom prst="rect">
            <a:avLst/>
          </a:prstGeom>
        </p:spPr>
      </p:pic>
    </p:spTree>
    <p:extLst>
      <p:ext uri="{BB962C8B-B14F-4D97-AF65-F5344CB8AC3E}">
        <p14:creationId xmlns:p14="http://schemas.microsoft.com/office/powerpoint/2010/main" val="1745650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35AB2A-C266-4D38-8F02-D03442E12DB8}"/>
              </a:ext>
            </a:extLst>
          </p:cNvPr>
          <p:cNvSpPr txBox="1"/>
          <p:nvPr/>
        </p:nvSpPr>
        <p:spPr>
          <a:xfrm>
            <a:off x="1869092" y="273277"/>
            <a:ext cx="8643054" cy="1200329"/>
          </a:xfrm>
          <a:prstGeom prst="rect">
            <a:avLst/>
          </a:prstGeom>
          <a:noFill/>
          <a:ln>
            <a:solidFill>
              <a:schemeClr val="tx1"/>
            </a:solidFill>
          </a:ln>
        </p:spPr>
        <p:txBody>
          <a:bodyPr wrap="square" rtlCol="0">
            <a:spAutoFit/>
          </a:bodyPr>
          <a:lstStyle/>
          <a:p>
            <a:pPr algn="ctr"/>
            <a:r>
              <a:rPr lang="en-US" sz="2400" dirty="0"/>
              <a:t>In Artificial Intelligence, the ultimate question is: </a:t>
            </a:r>
          </a:p>
          <a:p>
            <a:pPr algn="ctr"/>
            <a:r>
              <a:rPr lang="en-US" sz="2400" dirty="0">
                <a:solidFill>
                  <a:srgbClr val="C00000"/>
                </a:solidFill>
              </a:rPr>
              <a:t>MACHINES THINK LIKE HUMAN</a:t>
            </a:r>
          </a:p>
          <a:p>
            <a:pPr algn="ctr"/>
            <a:r>
              <a:rPr lang="en-US" sz="2400" b="1" dirty="0">
                <a:solidFill>
                  <a:srgbClr val="FF0000"/>
                </a:solidFill>
              </a:rPr>
              <a:t>Humans think and reason in a way similar to fuzzy logic/numbers </a:t>
            </a:r>
          </a:p>
        </p:txBody>
      </p:sp>
      <p:pic>
        <p:nvPicPr>
          <p:cNvPr id="26" name="Picture 25">
            <a:extLst>
              <a:ext uri="{FF2B5EF4-FFF2-40B4-BE49-F238E27FC236}">
                <a16:creationId xmlns:a16="http://schemas.microsoft.com/office/drawing/2014/main" id="{3D0E5C22-12FC-4509-8E63-1912208FE27C}"/>
              </a:ext>
            </a:extLst>
          </p:cNvPr>
          <p:cNvPicPr>
            <a:picLocks noChangeAspect="1"/>
          </p:cNvPicPr>
          <p:nvPr/>
        </p:nvPicPr>
        <p:blipFill>
          <a:blip r:embed="rId2"/>
          <a:stretch>
            <a:fillRect/>
          </a:stretch>
        </p:blipFill>
        <p:spPr>
          <a:xfrm>
            <a:off x="6662058" y="2730402"/>
            <a:ext cx="5030746" cy="3082218"/>
          </a:xfrm>
          <a:prstGeom prst="rect">
            <a:avLst/>
          </a:prstGeom>
          <a:ln>
            <a:solidFill>
              <a:schemeClr val="tx1"/>
            </a:solidFill>
          </a:ln>
        </p:spPr>
      </p:pic>
      <p:pic>
        <p:nvPicPr>
          <p:cNvPr id="11266" name="Picture 2" descr="map5"/>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04800" y="3163567"/>
            <a:ext cx="5614220" cy="264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06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additive="base">
                                        <p:cTn id="13" dur="500" fill="hold"/>
                                        <p:tgtEl>
                                          <p:spTgt spid="11266"/>
                                        </p:tgtEl>
                                        <p:attrNameLst>
                                          <p:attrName>ppt_x</p:attrName>
                                        </p:attrNameLst>
                                      </p:cBhvr>
                                      <p:tavLst>
                                        <p:tav tm="0">
                                          <p:val>
                                            <p:strVal val="#ppt_x"/>
                                          </p:val>
                                        </p:tav>
                                        <p:tav tm="100000">
                                          <p:val>
                                            <p:strVal val="#ppt_x"/>
                                          </p:val>
                                        </p:tav>
                                      </p:tavLst>
                                    </p:anim>
                                    <p:anim calcmode="lin" valueType="num">
                                      <p:cBhvr additive="base">
                                        <p:cTn id="14"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C629-B2B0-4976-8283-89FFEBE96F6D}"/>
              </a:ext>
            </a:extLst>
          </p:cNvPr>
          <p:cNvSpPr>
            <a:spLocks noGrp="1"/>
          </p:cNvSpPr>
          <p:nvPr>
            <p:ph type="title"/>
          </p:nvPr>
        </p:nvSpPr>
        <p:spPr>
          <a:xfrm>
            <a:off x="774031" y="88232"/>
            <a:ext cx="10515600" cy="873740"/>
          </a:xfrm>
          <a:solidFill>
            <a:schemeClr val="bg1"/>
          </a:solidFill>
        </p:spPr>
        <p:txBody>
          <a:bodyPr>
            <a:normAutofit/>
          </a:bodyPr>
          <a:lstStyle/>
          <a:p>
            <a:r>
              <a:rPr lang="en-US" sz="3200" dirty="0">
                <a:latin typeface="Arial" panose="020B0604020202020204" pitchFamily="34" charset="0"/>
                <a:cs typeface="Arial" panose="020B0604020202020204" pitchFamily="34" charset="0"/>
              </a:rPr>
              <a:t>What is a FUZZY LOGIC?</a:t>
            </a:r>
          </a:p>
        </p:txBody>
      </p:sp>
      <p:sp>
        <p:nvSpPr>
          <p:cNvPr id="3" name="Slide Number Placeholder 2">
            <a:extLst>
              <a:ext uri="{FF2B5EF4-FFF2-40B4-BE49-F238E27FC236}">
                <a16:creationId xmlns:a16="http://schemas.microsoft.com/office/drawing/2014/main" id="{B8D4A84E-F262-4E27-9E78-420B075C4248}"/>
              </a:ext>
            </a:extLst>
          </p:cNvPr>
          <p:cNvSpPr>
            <a:spLocks noGrp="1"/>
          </p:cNvSpPr>
          <p:nvPr>
            <p:ph type="sldNum" sz="quarter" idx="12"/>
          </p:nvPr>
        </p:nvSpPr>
        <p:spPr/>
        <p:txBody>
          <a:bodyPr/>
          <a:lstStyle/>
          <a:p>
            <a:fld id="{1E81BDB4-5F3F-464A-A32A-75B544C87B3D}" type="slidenum">
              <a:rPr lang="en-US" smtClean="0"/>
              <a:pPr/>
              <a:t>3</a:t>
            </a:fld>
            <a:endParaRPr lang="en-US"/>
          </a:p>
        </p:txBody>
      </p:sp>
      <p:sp>
        <p:nvSpPr>
          <p:cNvPr id="4" name="TextBox 3">
            <a:extLst>
              <a:ext uri="{FF2B5EF4-FFF2-40B4-BE49-F238E27FC236}">
                <a16:creationId xmlns:a16="http://schemas.microsoft.com/office/drawing/2014/main" id="{9B46A959-2723-4CAB-967E-6B778FA96FC6}"/>
              </a:ext>
            </a:extLst>
          </p:cNvPr>
          <p:cNvSpPr txBox="1"/>
          <p:nvPr/>
        </p:nvSpPr>
        <p:spPr>
          <a:xfrm>
            <a:off x="1283110" y="1209368"/>
            <a:ext cx="9660193" cy="1200329"/>
          </a:xfrm>
          <a:prstGeom prst="rect">
            <a:avLst/>
          </a:prstGeom>
          <a:noFill/>
        </p:spPr>
        <p:txBody>
          <a:bodyPr wrap="square" rtlCol="0">
            <a:spAutoFit/>
          </a:bodyPr>
          <a:lstStyle/>
          <a:p>
            <a:pPr algn="just"/>
            <a:r>
              <a:rPr lang="en-US" sz="2400" dirty="0">
                <a:solidFill>
                  <a:srgbClr val="FF0000"/>
                </a:solidFill>
                <a:latin typeface="Arial" panose="020B0604020202020204" pitchFamily="34" charset="0"/>
                <a:cs typeface="Arial" panose="020B0604020202020204" pitchFamily="34" charset="0"/>
              </a:rPr>
              <a:t>Fuzzy Logic </a:t>
            </a:r>
            <a:r>
              <a:rPr lang="en-US" sz="2400" dirty="0">
                <a:latin typeface="Arial" panose="020B0604020202020204" pitchFamily="34" charset="0"/>
                <a:cs typeface="Arial" panose="020B0604020202020204" pitchFamily="34" charset="0"/>
              </a:rPr>
              <a:t>is an approach to computing based on “</a:t>
            </a:r>
            <a:r>
              <a:rPr lang="en-US" sz="2400" dirty="0">
                <a:solidFill>
                  <a:srgbClr val="FF0000"/>
                </a:solidFill>
                <a:latin typeface="Arial" panose="020B0604020202020204" pitchFamily="34" charset="0"/>
                <a:cs typeface="Arial" panose="020B0604020202020204" pitchFamily="34" charset="0"/>
              </a:rPr>
              <a:t>degrees of truth</a:t>
            </a:r>
            <a:r>
              <a:rPr lang="en-US" sz="2400" dirty="0">
                <a:latin typeface="Arial" panose="020B0604020202020204" pitchFamily="34" charset="0"/>
                <a:cs typeface="Arial" panose="020B0604020202020204" pitchFamily="34" charset="0"/>
              </a:rPr>
              <a:t>” rather than the usual “true or false” (1 or 0) </a:t>
            </a:r>
            <a:r>
              <a:rPr lang="en-US" sz="2400" dirty="0" err="1">
                <a:solidFill>
                  <a:srgbClr val="FF0000"/>
                </a:solidFill>
                <a:latin typeface="Arial" panose="020B0604020202020204" pitchFamily="34" charset="0"/>
                <a:cs typeface="Arial" panose="020B0604020202020204" pitchFamily="34" charset="0"/>
              </a:rPr>
              <a:t>boolean</a:t>
            </a:r>
            <a:r>
              <a:rPr lang="en-US" sz="2400" dirty="0">
                <a:solidFill>
                  <a:srgbClr val="FF0000"/>
                </a:solidFill>
                <a:latin typeface="Arial" panose="020B0604020202020204" pitchFamily="34" charset="0"/>
                <a:cs typeface="Arial" panose="020B0604020202020204" pitchFamily="34" charset="0"/>
              </a:rPr>
              <a:t> (binary) logic</a:t>
            </a:r>
            <a:r>
              <a:rPr lang="en-US" sz="2400" dirty="0">
                <a:latin typeface="Arial" panose="020B0604020202020204" pitchFamily="34" charset="0"/>
                <a:cs typeface="Arial" panose="020B0604020202020204" pitchFamily="34" charset="0"/>
              </a:rPr>
              <a:t>, on which the modern computers are based.</a:t>
            </a:r>
          </a:p>
        </p:txBody>
      </p:sp>
      <p:pic>
        <p:nvPicPr>
          <p:cNvPr id="5" name="Picture 4"/>
          <p:cNvPicPr>
            <a:picLocks noChangeAspect="1"/>
          </p:cNvPicPr>
          <p:nvPr/>
        </p:nvPicPr>
        <p:blipFill>
          <a:blip r:embed="rId2"/>
          <a:stretch>
            <a:fillRect/>
          </a:stretch>
        </p:blipFill>
        <p:spPr>
          <a:xfrm>
            <a:off x="4433323" y="2992581"/>
            <a:ext cx="2508929" cy="3470564"/>
          </a:xfrm>
          <a:prstGeom prst="rect">
            <a:avLst/>
          </a:prstGeom>
        </p:spPr>
      </p:pic>
    </p:spTree>
    <p:extLst>
      <p:ext uri="{BB962C8B-B14F-4D97-AF65-F5344CB8AC3E}">
        <p14:creationId xmlns:p14="http://schemas.microsoft.com/office/powerpoint/2010/main" val="401344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Rectangle 7"/>
          <p:cNvSpPr>
            <a:spLocks noChangeArrowheads="1"/>
          </p:cNvSpPr>
          <p:nvPr/>
        </p:nvSpPr>
        <p:spPr bwMode="auto">
          <a:xfrm>
            <a:off x="887217" y="953558"/>
            <a:ext cx="10331116" cy="5105400"/>
          </a:xfrm>
          <a:prstGeom prst="rect">
            <a:avLst/>
          </a:prstGeom>
          <a:noFill/>
          <a:ln w="12700">
            <a:noFill/>
            <a:miter lim="800000"/>
            <a:headEnd/>
            <a:tailEnd/>
          </a:ln>
          <a:effectLst/>
        </p:spPr>
        <p:txBody>
          <a:bodyPr lIns="90488" tIns="44450" rIns="90488" bIns="44450"/>
          <a:lstStyle/>
          <a:p>
            <a:pPr marL="342900" indent="-342900" algn="just" eaLnBrk="0" fontAlgn="base" hangingPunct="0">
              <a:spcBef>
                <a:spcPct val="0"/>
              </a:spcBef>
              <a:spcAft>
                <a:spcPct val="0"/>
              </a:spcAft>
              <a:buFontTx/>
              <a:buChar char="•"/>
              <a:defRPr/>
            </a:pPr>
            <a:r>
              <a:rPr lang="en-US" sz="2400" dirty="0">
                <a:latin typeface="Times New Roman" pitchFamily="18" charset="0"/>
                <a:cs typeface="Times New Roman" pitchFamily="18" charset="0"/>
              </a:rPr>
              <a:t>An </a:t>
            </a:r>
            <a:r>
              <a:rPr lang="en-US" sz="2400" dirty="0">
                <a:solidFill>
                  <a:srgbClr val="FF0000"/>
                </a:solidFill>
                <a:latin typeface="Times New Roman" pitchFamily="18" charset="0"/>
                <a:cs typeface="Times New Roman" pitchFamily="18" charset="0"/>
              </a:rPr>
              <a:t>expert system </a:t>
            </a:r>
            <a:r>
              <a:rPr lang="en-US" sz="2400" dirty="0">
                <a:latin typeface="Times New Roman" pitchFamily="18" charset="0"/>
                <a:cs typeface="Times New Roman" pitchFamily="18" charset="0"/>
              </a:rPr>
              <a:t>is an AI that solve</a:t>
            </a:r>
            <a:r>
              <a:rPr lang="en-US" altLang="zh-CN" sz="2400" dirty="0">
                <a:latin typeface="Times New Roman" pitchFamily="18" charset="0"/>
                <a:cs typeface="Times New Roman" pitchFamily="18" charset="0"/>
              </a:rPr>
              <a:t>s</a:t>
            </a:r>
            <a:r>
              <a:rPr lang="en-US" sz="2400" dirty="0">
                <a:latin typeface="Times New Roman" pitchFamily="18" charset="0"/>
                <a:cs typeface="Times New Roman" pitchFamily="18" charset="0"/>
              </a:rPr>
              <a:t> problems </a:t>
            </a:r>
            <a:r>
              <a:rPr lang="en-US" sz="2400" dirty="0">
                <a:solidFill>
                  <a:schemeClr val="accent2"/>
                </a:solidFill>
                <a:latin typeface="Times New Roman" pitchFamily="18" charset="0"/>
                <a:cs typeface="Times New Roman" pitchFamily="18" charset="0"/>
              </a:rPr>
              <a:t>by reasoning</a:t>
            </a:r>
            <a:r>
              <a:rPr lang="en-US" sz="2400" dirty="0">
                <a:latin typeface="Times New Roman" pitchFamily="18" charset="0"/>
                <a:cs typeface="Times New Roman" pitchFamily="18" charset="0"/>
              </a:rPr>
              <a:t>. An </a:t>
            </a:r>
            <a:r>
              <a:rPr lang="en-US" sz="2400" dirty="0">
                <a:solidFill>
                  <a:srgbClr val="FF0000"/>
                </a:solidFill>
                <a:latin typeface="Times New Roman" pitchFamily="18" charset="0"/>
                <a:cs typeface="Times New Roman" pitchFamily="18" charset="0"/>
              </a:rPr>
              <a:t>expert system</a:t>
            </a:r>
            <a:r>
              <a:rPr lang="en-US" sz="2400" dirty="0">
                <a:latin typeface="Times New Roman" pitchFamily="18" charset="0"/>
                <a:cs typeface="Times New Roman" pitchFamily="18" charset="0"/>
              </a:rPr>
              <a:t> has two components: </a:t>
            </a:r>
            <a:r>
              <a:rPr lang="en-US" sz="2400" dirty="0">
                <a:solidFill>
                  <a:srgbClr val="FF0000"/>
                </a:solidFill>
                <a:latin typeface="Times New Roman" pitchFamily="18" charset="0"/>
                <a:cs typeface="Times New Roman" pitchFamily="18" charset="0"/>
              </a:rPr>
              <a:t>a knowledge base</a:t>
            </a:r>
            <a:r>
              <a:rPr lang="en-US" sz="2400" dirty="0">
                <a:latin typeface="Times New Roman" pitchFamily="18" charset="0"/>
                <a:cs typeface="Times New Roman" pitchFamily="18" charset="0"/>
              </a:rPr>
              <a:t> and </a:t>
            </a:r>
            <a:r>
              <a:rPr lang="en-US" sz="2400" dirty="0">
                <a:solidFill>
                  <a:srgbClr val="FF0000"/>
                </a:solidFill>
                <a:latin typeface="Times New Roman" pitchFamily="18" charset="0"/>
                <a:cs typeface="Times New Roman" pitchFamily="18" charset="0"/>
              </a:rPr>
              <a:t>an inference engine</a:t>
            </a:r>
          </a:p>
          <a:p>
            <a:pPr algn="just" eaLnBrk="0" fontAlgn="base" hangingPunct="0">
              <a:spcBef>
                <a:spcPct val="0"/>
              </a:spcBef>
              <a:spcAft>
                <a:spcPct val="0"/>
              </a:spcAft>
              <a:defRPr/>
            </a:pPr>
            <a:endParaRPr lang="en-US" sz="24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24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24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24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2400" dirty="0">
              <a:solidFill>
                <a:srgbClr val="FF0000"/>
              </a:solidFill>
              <a:latin typeface="Times New Roman" pitchFamily="18" charset="0"/>
              <a:cs typeface="Times New Roman" pitchFamily="18" charset="0"/>
            </a:endParaRPr>
          </a:p>
          <a:p>
            <a:pPr algn="just" eaLnBrk="0" fontAlgn="base" hangingPunct="0">
              <a:spcBef>
                <a:spcPct val="0"/>
              </a:spcBef>
              <a:spcAft>
                <a:spcPct val="0"/>
              </a:spcAft>
              <a:defRPr/>
            </a:pPr>
            <a:endParaRPr lang="en-US" sz="2400" dirty="0">
              <a:solidFill>
                <a:srgbClr val="FF0000"/>
              </a:solidFill>
              <a:latin typeface="Times New Roman" pitchFamily="18" charset="0"/>
              <a:cs typeface="Times New Roman" pitchFamily="18" charset="0"/>
            </a:endParaRPr>
          </a:p>
          <a:p>
            <a:pPr marL="342900" indent="-342900" algn="just" eaLnBrk="0" fontAlgn="base" hangingPunct="0">
              <a:spcBef>
                <a:spcPct val="0"/>
              </a:spcBef>
              <a:spcAft>
                <a:spcPct val="0"/>
              </a:spcAft>
              <a:buFontTx/>
              <a:buChar char="•"/>
              <a:defRPr/>
            </a:pPr>
            <a:endParaRPr lang="en-AU" sz="2400" dirty="0">
              <a:latin typeface="Times New Roman" pitchFamily="18" charset="0"/>
              <a:cs typeface="Times New Roman" pitchFamily="18" charset="0"/>
            </a:endParaRPr>
          </a:p>
          <a:p>
            <a:pPr marL="342900" indent="-342900" algn="just" eaLnBrk="0" fontAlgn="base" hangingPunct="0">
              <a:spcBef>
                <a:spcPct val="0"/>
              </a:spcBef>
              <a:spcAft>
                <a:spcPct val="0"/>
              </a:spcAft>
              <a:buFontTx/>
              <a:buChar char="•"/>
              <a:defRPr/>
            </a:pPr>
            <a:r>
              <a:rPr lang="en-AU" sz="2400" dirty="0">
                <a:latin typeface="Times New Roman" pitchFamily="18" charset="0"/>
                <a:cs typeface="Times New Roman" pitchFamily="18" charset="0"/>
              </a:rPr>
              <a:t>Most of </a:t>
            </a:r>
            <a:r>
              <a:rPr lang="en-US" sz="2400" dirty="0">
                <a:latin typeface="Times New Roman" pitchFamily="18" charset="0"/>
                <a:cs typeface="Times New Roman" pitchFamily="18" charset="0"/>
              </a:rPr>
              <a:t>the inference engines used in experts systems </a:t>
            </a:r>
            <a:r>
              <a:rPr lang="en-AU" sz="2400" dirty="0">
                <a:latin typeface="Times New Roman" pitchFamily="18" charset="0"/>
                <a:cs typeface="Times New Roman" pitchFamily="18" charset="0"/>
              </a:rPr>
              <a:t>were built on fuzzy inference techniques </a:t>
            </a:r>
          </a:p>
          <a:p>
            <a:pPr marL="342900" indent="-342900" algn="just" eaLnBrk="0" fontAlgn="base" hangingPunct="0">
              <a:spcBef>
                <a:spcPct val="0"/>
              </a:spcBef>
              <a:spcAft>
                <a:spcPct val="0"/>
              </a:spcAft>
              <a:buFontTx/>
              <a:buChar char="•"/>
              <a:defRPr/>
            </a:pPr>
            <a:endParaRPr lang="en-AU" sz="2400" dirty="0">
              <a:latin typeface="Times New Roman" pitchFamily="18" charset="0"/>
              <a:cs typeface="Times New Roman" pitchFamily="18" charset="0"/>
            </a:endParaRPr>
          </a:p>
          <a:p>
            <a:pPr marL="342900" indent="-342900" algn="just" eaLnBrk="0" fontAlgn="base" hangingPunct="0">
              <a:spcBef>
                <a:spcPct val="0"/>
              </a:spcBef>
              <a:spcAft>
                <a:spcPct val="0"/>
              </a:spcAft>
              <a:buFontTx/>
              <a:buChar char="•"/>
              <a:defRPr/>
            </a:pPr>
            <a:r>
              <a:rPr lang="en-AU" sz="2400" dirty="0">
                <a:latin typeface="Times New Roman" pitchFamily="18" charset="0"/>
                <a:cs typeface="Times New Roman" pitchFamily="18" charset="0"/>
              </a:rPr>
              <a:t>The most used </a:t>
            </a:r>
            <a:r>
              <a:rPr lang="en-AU" sz="2400" dirty="0">
                <a:solidFill>
                  <a:srgbClr val="FF0000"/>
                </a:solidFill>
                <a:latin typeface="Times New Roman" pitchFamily="18" charset="0"/>
                <a:cs typeface="Times New Roman" pitchFamily="18" charset="0"/>
              </a:rPr>
              <a:t>fuzzy inference </a:t>
            </a:r>
            <a:r>
              <a:rPr lang="en-AU" sz="2400" dirty="0">
                <a:latin typeface="Times New Roman" pitchFamily="18" charset="0"/>
                <a:cs typeface="Times New Roman" pitchFamily="18" charset="0"/>
              </a:rPr>
              <a:t>technique is the so-called </a:t>
            </a:r>
            <a:r>
              <a:rPr lang="en-AU" sz="2400" dirty="0" err="1">
                <a:solidFill>
                  <a:srgbClr val="FF0000"/>
                </a:solidFill>
                <a:latin typeface="Times New Roman" pitchFamily="18" charset="0"/>
                <a:cs typeface="Times New Roman" pitchFamily="18" charset="0"/>
              </a:rPr>
              <a:t>Mamdani</a:t>
            </a:r>
            <a:r>
              <a:rPr lang="en-AU" sz="2400" dirty="0">
                <a:solidFill>
                  <a:srgbClr val="FF0000"/>
                </a:solidFill>
                <a:latin typeface="Times New Roman" pitchFamily="18" charset="0"/>
                <a:cs typeface="Times New Roman" pitchFamily="18" charset="0"/>
              </a:rPr>
              <a:t> method</a:t>
            </a:r>
            <a:r>
              <a:rPr lang="en-AU"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eaLnBrk="0" fontAlgn="base" hangingPunct="0">
              <a:spcBef>
                <a:spcPct val="0"/>
              </a:spcBef>
              <a:spcAft>
                <a:spcPct val="0"/>
              </a:spcAft>
              <a:buFontTx/>
              <a:buChar char="•"/>
              <a:defRPr/>
            </a:pPr>
            <a:endParaRPr lang="en-US" sz="2400" dirty="0">
              <a:latin typeface="Times New Roman" pitchFamily="18" charset="0"/>
              <a:cs typeface="Times New Roman" pitchFamily="18" charset="0"/>
            </a:endParaRPr>
          </a:p>
          <a:p>
            <a:pPr algn="just" eaLnBrk="0" fontAlgn="base" hangingPunct="0">
              <a:spcBef>
                <a:spcPct val="0"/>
              </a:spcBef>
              <a:spcAft>
                <a:spcPct val="0"/>
              </a:spcAft>
              <a:defRPr/>
            </a:pPr>
            <a:endParaRPr lang="en-AU"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30</a:t>
            </a:fld>
            <a:endParaRPr lang="en-US"/>
          </a:p>
        </p:txBody>
      </p:sp>
      <p:sp>
        <p:nvSpPr>
          <p:cNvPr id="5" name="Rectangle 3"/>
          <p:cNvSpPr>
            <a:spLocks noChangeArrowheads="1"/>
          </p:cNvSpPr>
          <p:nvPr/>
        </p:nvSpPr>
        <p:spPr bwMode="auto">
          <a:xfrm>
            <a:off x="1325033" y="71967"/>
            <a:ext cx="8610600" cy="762000"/>
          </a:xfrm>
          <a:prstGeom prst="rect">
            <a:avLst/>
          </a:prstGeom>
          <a:noFill/>
          <a:ln w="12700">
            <a:noFill/>
            <a:miter lim="800000"/>
            <a:headEnd/>
            <a:tailEnd/>
          </a:ln>
          <a:effectLst/>
        </p:spPr>
        <p:txBody>
          <a:bodyPr lIns="90488" tIns="44450" rIns="90488" bIns="44450" anchor="ctr"/>
          <a:lstStyle/>
          <a:p>
            <a:pPr algn="ctr" eaLnBrk="0" fontAlgn="base" hangingPunct="0">
              <a:spcBef>
                <a:spcPct val="0"/>
              </a:spcBef>
              <a:spcAft>
                <a:spcPct val="0"/>
              </a:spcAft>
              <a:defRPr/>
            </a:pPr>
            <a:r>
              <a:rPr lang="en-GB" sz="4000" b="1" dirty="0">
                <a:solidFill>
                  <a:srgbClr val="FF0000"/>
                </a:solidFill>
                <a:latin typeface="Times New Roman" pitchFamily="18" charset="0"/>
                <a:cs typeface="Times New Roman" pitchFamily="18" charset="0"/>
              </a:rPr>
              <a:t>Expert Systems and Fuzzy inference</a:t>
            </a:r>
            <a:endParaRPr lang="en-US" sz="2800" b="1" i="1" dirty="0">
              <a:solidFill>
                <a:srgbClr val="FF0000"/>
              </a:solidFill>
              <a:latin typeface="Times New Roman" pitchFamily="18" charset="0"/>
              <a:cs typeface="Times New Roman" pitchFamily="18" charset="0"/>
            </a:endParaRPr>
          </a:p>
        </p:txBody>
      </p:sp>
      <p:pic>
        <p:nvPicPr>
          <p:cNvPr id="2" name="Picture 1"/>
          <p:cNvPicPr>
            <a:picLocks noChangeAspect="1"/>
          </p:cNvPicPr>
          <p:nvPr/>
        </p:nvPicPr>
        <p:blipFill>
          <a:blip r:embed="rId2"/>
          <a:stretch>
            <a:fillRect/>
          </a:stretch>
        </p:blipFill>
        <p:spPr>
          <a:xfrm>
            <a:off x="3619961" y="2362276"/>
            <a:ext cx="4650019" cy="1769150"/>
          </a:xfrm>
          <a:prstGeom prst="rect">
            <a:avLst/>
          </a:prstGeom>
        </p:spPr>
      </p:pic>
    </p:spTree>
    <p:extLst>
      <p:ext uri="{BB962C8B-B14F-4D97-AF65-F5344CB8AC3E}">
        <p14:creationId xmlns:p14="http://schemas.microsoft.com/office/powerpoint/2010/main" val="34959505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7">
                                            <p:txEl>
                                              <p:pRg st="0" end="0"/>
                                            </p:txEl>
                                          </p:spTgt>
                                        </p:tgtEl>
                                        <p:attrNameLst>
                                          <p:attrName>style.visibility</p:attrName>
                                        </p:attrNameLst>
                                      </p:cBhvr>
                                      <p:to>
                                        <p:strVal val="visible"/>
                                      </p:to>
                                    </p:set>
                                    <p:anim calcmode="lin" valueType="num">
                                      <p:cBhvr additive="base">
                                        <p:cTn id="7" dur="500" fill="hold"/>
                                        <p:tgtEl>
                                          <p:spTgt spid="307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27">
                                            <p:txEl>
                                              <p:pRg st="8" end="8"/>
                                            </p:txEl>
                                          </p:spTgt>
                                        </p:tgtEl>
                                        <p:attrNameLst>
                                          <p:attrName>style.visibility</p:attrName>
                                        </p:attrNameLst>
                                      </p:cBhvr>
                                      <p:to>
                                        <p:strVal val="visible"/>
                                      </p:to>
                                    </p:set>
                                    <p:anim calcmode="lin" valueType="num">
                                      <p:cBhvr additive="base">
                                        <p:cTn id="19" dur="500" fill="hold"/>
                                        <p:tgtEl>
                                          <p:spTgt spid="3072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27">
                                            <p:txEl>
                                              <p:pRg st="10" end="10"/>
                                            </p:txEl>
                                          </p:spTgt>
                                        </p:tgtEl>
                                        <p:attrNameLst>
                                          <p:attrName>style.visibility</p:attrName>
                                        </p:attrNameLst>
                                      </p:cBhvr>
                                      <p:to>
                                        <p:strVal val="visible"/>
                                      </p:to>
                                    </p:set>
                                    <p:anim calcmode="lin" valueType="num">
                                      <p:cBhvr additive="base">
                                        <p:cTn id="25" dur="500" fill="hold"/>
                                        <p:tgtEl>
                                          <p:spTgt spid="30727">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1325033" y="71967"/>
            <a:ext cx="8610600" cy="762000"/>
          </a:xfrm>
          <a:prstGeom prst="rect">
            <a:avLst/>
          </a:prstGeom>
          <a:noFill/>
          <a:ln w="12700">
            <a:noFill/>
            <a:miter lim="800000"/>
            <a:headEnd/>
            <a:tailEnd/>
          </a:ln>
          <a:effectLst/>
        </p:spPr>
        <p:txBody>
          <a:bodyPr lIns="90488" tIns="44450" rIns="90488" bIns="44450" anchor="ctr"/>
          <a:lstStyle/>
          <a:p>
            <a:pPr algn="ctr" eaLnBrk="0" fontAlgn="base" hangingPunct="0">
              <a:spcBef>
                <a:spcPct val="0"/>
              </a:spcBef>
              <a:spcAft>
                <a:spcPct val="0"/>
              </a:spcAft>
              <a:defRPr/>
            </a:pPr>
            <a:r>
              <a:rPr lang="en-GB" sz="4000" b="1" dirty="0">
                <a:solidFill>
                  <a:srgbClr val="FF0000"/>
                </a:solidFill>
                <a:latin typeface="Times New Roman" pitchFamily="18" charset="0"/>
                <a:cs typeface="Times New Roman" pitchFamily="18" charset="0"/>
              </a:rPr>
              <a:t>Fuzzy inference (</a:t>
            </a:r>
            <a:r>
              <a:rPr lang="en-AU" sz="4000" b="1" dirty="0" err="1">
                <a:solidFill>
                  <a:srgbClr val="FF0000"/>
                </a:solidFill>
                <a:latin typeface="Times New Roman" pitchFamily="18" charset="0"/>
                <a:cs typeface="Times New Roman" pitchFamily="18" charset="0"/>
              </a:rPr>
              <a:t>Mamdani</a:t>
            </a:r>
            <a:r>
              <a:rPr lang="en-AU" sz="4000" b="1" dirty="0">
                <a:solidFill>
                  <a:srgbClr val="FF0000"/>
                </a:solidFill>
                <a:latin typeface="Times New Roman" pitchFamily="18" charset="0"/>
                <a:cs typeface="Times New Roman" pitchFamily="18" charset="0"/>
              </a:rPr>
              <a:t> method</a:t>
            </a:r>
            <a:r>
              <a:rPr lang="en-GB" sz="4000" b="1" dirty="0">
                <a:solidFill>
                  <a:srgbClr val="FF0000"/>
                </a:solidFill>
                <a:latin typeface="Times New Roman" pitchFamily="18" charset="0"/>
                <a:cs typeface="Times New Roman" pitchFamily="18" charset="0"/>
              </a:rPr>
              <a:t>)</a:t>
            </a:r>
            <a:endParaRPr lang="en-US" sz="4000" b="1" dirty="0">
              <a:solidFill>
                <a:srgbClr val="FF0000"/>
              </a:solidFill>
              <a:latin typeface="Times New Roman" pitchFamily="18" charset="0"/>
              <a:cs typeface="Times New Roman" pitchFamily="18" charset="0"/>
            </a:endParaRPr>
          </a:p>
        </p:txBody>
      </p:sp>
      <p:sp>
        <p:nvSpPr>
          <p:cNvPr id="77829" name="Rectangle 5"/>
          <p:cNvSpPr>
            <a:spLocks noChangeArrowheads="1"/>
          </p:cNvSpPr>
          <p:nvPr/>
        </p:nvSpPr>
        <p:spPr bwMode="auto">
          <a:xfrm>
            <a:off x="1001486" y="1035050"/>
            <a:ext cx="9768113" cy="5321300"/>
          </a:xfrm>
          <a:prstGeom prst="rect">
            <a:avLst/>
          </a:prstGeom>
          <a:noFill/>
          <a:ln w="12700">
            <a:noFill/>
            <a:miter lim="800000"/>
            <a:headEnd/>
            <a:tailEnd/>
          </a:ln>
          <a:effectLst/>
        </p:spPr>
        <p:txBody>
          <a:bodyPr lIns="90488" tIns="44450" rIns="90488" bIns="44450"/>
          <a:lstStyle/>
          <a:p>
            <a:pPr eaLnBrk="0" fontAlgn="base" hangingPunct="0">
              <a:spcBef>
                <a:spcPct val="20000"/>
              </a:spcBef>
              <a:spcAft>
                <a:spcPct val="0"/>
              </a:spcAft>
              <a:buClr>
                <a:srgbClr val="FAFD00"/>
              </a:buClr>
              <a:buSzPct val="75000"/>
              <a:defRPr/>
            </a:pPr>
            <a:r>
              <a:rPr lang="en-GB" sz="2800" dirty="0">
                <a:latin typeface="Times New Roman" pitchFamily="18" charset="0"/>
                <a:cs typeface="Times New Roman" pitchFamily="18" charset="0"/>
              </a:rPr>
              <a:t>The fuzzy inference process is performed in four steps:</a:t>
            </a:r>
          </a:p>
          <a:p>
            <a:pPr marL="457200" indent="-457200" eaLnBrk="0" fontAlgn="base" hangingPunct="0">
              <a:lnSpc>
                <a:spcPct val="150000"/>
              </a:lnSpc>
              <a:spcBef>
                <a:spcPct val="20000"/>
              </a:spcBef>
              <a:spcAft>
                <a:spcPct val="0"/>
              </a:spcAft>
              <a:buClr>
                <a:schemeClr val="tx1"/>
              </a:buClr>
              <a:buFont typeface="Monotype Sorts" pitchFamily="2" charset="2"/>
              <a:buAutoNum type="arabicPeriod"/>
              <a:defRPr/>
            </a:pPr>
            <a:r>
              <a:rPr lang="en-GB" sz="2800" dirty="0">
                <a:latin typeface="Times New Roman" pitchFamily="18" charset="0"/>
                <a:cs typeface="Times New Roman" pitchFamily="18" charset="0"/>
              </a:rPr>
              <a:t>Fuzzification of the input variables, </a:t>
            </a:r>
          </a:p>
          <a:p>
            <a:pPr marL="457200" indent="-457200" eaLnBrk="0" fontAlgn="base" hangingPunct="0">
              <a:lnSpc>
                <a:spcPct val="150000"/>
              </a:lnSpc>
              <a:spcBef>
                <a:spcPct val="20000"/>
              </a:spcBef>
              <a:spcAft>
                <a:spcPct val="0"/>
              </a:spcAft>
              <a:buClr>
                <a:schemeClr val="tx1"/>
              </a:buClr>
              <a:buFont typeface="Monotype Sorts" pitchFamily="2" charset="2"/>
              <a:buAutoNum type="arabicPeriod"/>
              <a:defRPr/>
            </a:pPr>
            <a:r>
              <a:rPr lang="en-GB" sz="2800" dirty="0">
                <a:latin typeface="Times New Roman" pitchFamily="18" charset="0"/>
                <a:cs typeface="Times New Roman" pitchFamily="18" charset="0"/>
              </a:rPr>
              <a:t>Evaluation of fuzzy rules (i.e., rules on fuzzy numbers); </a:t>
            </a:r>
          </a:p>
          <a:p>
            <a:pPr marL="457200" indent="-457200" eaLnBrk="0" fontAlgn="base" hangingPunct="0">
              <a:lnSpc>
                <a:spcPct val="150000"/>
              </a:lnSpc>
              <a:spcBef>
                <a:spcPct val="20000"/>
              </a:spcBef>
              <a:spcAft>
                <a:spcPct val="0"/>
              </a:spcAft>
              <a:buClr>
                <a:schemeClr val="tx1"/>
              </a:buClr>
              <a:buFont typeface="Monotype Sorts" pitchFamily="2" charset="2"/>
              <a:buAutoNum type="arabicPeriod"/>
              <a:defRPr/>
            </a:pPr>
            <a:r>
              <a:rPr lang="en-GB" sz="2800" dirty="0">
                <a:latin typeface="Times New Roman" pitchFamily="18" charset="0"/>
                <a:cs typeface="Times New Roman" pitchFamily="18" charset="0"/>
              </a:rPr>
              <a:t>Aggregation of the rule outputs</a:t>
            </a:r>
          </a:p>
          <a:p>
            <a:pPr marL="457200" indent="-457200" eaLnBrk="0" fontAlgn="base" hangingPunct="0">
              <a:lnSpc>
                <a:spcPct val="150000"/>
              </a:lnSpc>
              <a:spcBef>
                <a:spcPct val="20000"/>
              </a:spcBef>
              <a:spcAft>
                <a:spcPct val="0"/>
              </a:spcAft>
              <a:buClr>
                <a:schemeClr val="tx1"/>
              </a:buClr>
              <a:buFont typeface="Monotype Sorts" pitchFamily="2" charset="2"/>
              <a:buAutoNum type="arabicPeriod"/>
              <a:defRPr/>
            </a:pPr>
            <a:r>
              <a:rPr lang="en-GB" sz="2800" dirty="0" err="1">
                <a:latin typeface="Times New Roman" pitchFamily="18" charset="0"/>
                <a:cs typeface="Times New Roman" pitchFamily="18" charset="0"/>
              </a:rPr>
              <a:t>Defuzzification</a:t>
            </a:r>
            <a:r>
              <a:rPr lang="en-GB" sz="2800" dirty="0">
                <a:latin typeface="Times New Roman" pitchFamily="18" charset="0"/>
                <a:cs typeface="Times New Roman" pitchFamily="18" charset="0"/>
              </a:rPr>
              <a:t>.</a:t>
            </a:r>
          </a:p>
          <a:p>
            <a:pPr eaLnBrk="0" fontAlgn="base" hangingPunct="0">
              <a:spcBef>
                <a:spcPct val="20000"/>
              </a:spcBef>
              <a:spcAft>
                <a:spcPct val="0"/>
              </a:spcAft>
              <a:buClr>
                <a:srgbClr val="FAFD00"/>
              </a:buClr>
              <a:buSzPct val="75000"/>
              <a:defRPr/>
            </a:pPr>
            <a:endParaRPr lang="en-GB" sz="3200" dirty="0">
              <a:solidFill>
                <a:srgbClr val="FFFFFF"/>
              </a:solidFill>
              <a:effectLst>
                <a:outerShdw blurRad="38100" dist="38100" dir="2700000" algn="tl">
                  <a:srgbClr val="000000"/>
                </a:outerShdw>
              </a:effectLst>
              <a:cs typeface="Arial"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94634640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29">
                                            <p:txEl>
                                              <p:pRg st="1" end="1"/>
                                            </p:txEl>
                                          </p:spTgt>
                                        </p:tgtEl>
                                        <p:attrNameLst>
                                          <p:attrName>style.visibility</p:attrName>
                                        </p:attrNameLst>
                                      </p:cBhvr>
                                      <p:to>
                                        <p:strVal val="visible"/>
                                      </p:to>
                                    </p:set>
                                    <p:anim calcmode="lin" valueType="num">
                                      <p:cBhvr additive="base">
                                        <p:cTn id="7" dur="500" fill="hold"/>
                                        <p:tgtEl>
                                          <p:spTgt spid="7782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7829">
                                            <p:txEl>
                                              <p:pRg st="2" end="2"/>
                                            </p:txEl>
                                          </p:spTgt>
                                        </p:tgtEl>
                                        <p:attrNameLst>
                                          <p:attrName>style.visibility</p:attrName>
                                        </p:attrNameLst>
                                      </p:cBhvr>
                                      <p:to>
                                        <p:strVal val="visible"/>
                                      </p:to>
                                    </p:set>
                                    <p:anim calcmode="lin" valueType="num">
                                      <p:cBhvr additive="base">
                                        <p:cTn id="11" dur="500" fill="hold"/>
                                        <p:tgtEl>
                                          <p:spTgt spid="7782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782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7829">
                                            <p:txEl>
                                              <p:pRg st="3" end="3"/>
                                            </p:txEl>
                                          </p:spTgt>
                                        </p:tgtEl>
                                        <p:attrNameLst>
                                          <p:attrName>style.visibility</p:attrName>
                                        </p:attrNameLst>
                                      </p:cBhvr>
                                      <p:to>
                                        <p:strVal val="visible"/>
                                      </p:to>
                                    </p:set>
                                    <p:anim calcmode="lin" valueType="num">
                                      <p:cBhvr additive="base">
                                        <p:cTn id="15" dur="500" fill="hold"/>
                                        <p:tgtEl>
                                          <p:spTgt spid="7782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782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829">
                                            <p:txEl>
                                              <p:pRg st="4" end="4"/>
                                            </p:txEl>
                                          </p:spTgt>
                                        </p:tgtEl>
                                        <p:attrNameLst>
                                          <p:attrName>style.visibility</p:attrName>
                                        </p:attrNameLst>
                                      </p:cBhvr>
                                      <p:to>
                                        <p:strVal val="visible"/>
                                      </p:to>
                                    </p:set>
                                    <p:anim calcmode="lin" valueType="num">
                                      <p:cBhvr additive="base">
                                        <p:cTn id="19" dur="500" fill="hold"/>
                                        <p:tgtEl>
                                          <p:spTgt spid="7782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782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2209800" y="10886"/>
            <a:ext cx="7772400" cy="1143000"/>
          </a:xfrm>
        </p:spPr>
        <p:txBody>
          <a:bodyPr/>
          <a:lstStyle/>
          <a:p>
            <a:r>
              <a:rPr lang="en-US" altLang="zh-CN" dirty="0"/>
              <a:t>Operation of Fuzzy System </a:t>
            </a:r>
            <a:endParaRPr lang="zh-CN" altLang="en-US" dirty="0"/>
          </a:p>
        </p:txBody>
      </p:sp>
      <p:sp>
        <p:nvSpPr>
          <p:cNvPr id="376837" name="Text Box 5"/>
          <p:cNvSpPr txBox="1">
            <a:spLocks noChangeArrowheads="1"/>
          </p:cNvSpPr>
          <p:nvPr/>
        </p:nvSpPr>
        <p:spPr bwMode="auto">
          <a:xfrm>
            <a:off x="3733800" y="1600200"/>
            <a:ext cx="1524000" cy="376238"/>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b="1" i="1" dirty="0">
                <a:solidFill>
                  <a:srgbClr val="000000"/>
                </a:solidFill>
              </a:rPr>
              <a:t>Crisp Input</a:t>
            </a:r>
          </a:p>
        </p:txBody>
      </p:sp>
      <p:sp>
        <p:nvSpPr>
          <p:cNvPr id="376838" name="Text Box 6"/>
          <p:cNvSpPr txBox="1">
            <a:spLocks noChangeArrowheads="1"/>
          </p:cNvSpPr>
          <p:nvPr/>
        </p:nvSpPr>
        <p:spPr bwMode="auto">
          <a:xfrm>
            <a:off x="3733800" y="3124200"/>
            <a:ext cx="1524000" cy="376238"/>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b="1" i="1">
                <a:solidFill>
                  <a:srgbClr val="000000"/>
                </a:solidFill>
              </a:rPr>
              <a:t>Fuzzy Input</a:t>
            </a:r>
          </a:p>
        </p:txBody>
      </p:sp>
      <p:sp>
        <p:nvSpPr>
          <p:cNvPr id="376839" name="Text Box 7"/>
          <p:cNvSpPr txBox="1">
            <a:spLocks noChangeArrowheads="1"/>
          </p:cNvSpPr>
          <p:nvPr/>
        </p:nvSpPr>
        <p:spPr bwMode="auto">
          <a:xfrm>
            <a:off x="3581400" y="4869288"/>
            <a:ext cx="1828800" cy="376238"/>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b="1" i="1">
                <a:solidFill>
                  <a:srgbClr val="000000"/>
                </a:solidFill>
              </a:rPr>
              <a:t>Fuzzy Output</a:t>
            </a:r>
          </a:p>
        </p:txBody>
      </p:sp>
      <p:sp>
        <p:nvSpPr>
          <p:cNvPr id="376840" name="Text Box 8"/>
          <p:cNvSpPr txBox="1">
            <a:spLocks noChangeArrowheads="1"/>
          </p:cNvSpPr>
          <p:nvPr/>
        </p:nvSpPr>
        <p:spPr bwMode="auto">
          <a:xfrm>
            <a:off x="3581400" y="6172200"/>
            <a:ext cx="1828800" cy="376238"/>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b="1" i="1">
                <a:solidFill>
                  <a:srgbClr val="000000"/>
                </a:solidFill>
              </a:rPr>
              <a:t>Crisp Output</a:t>
            </a:r>
          </a:p>
        </p:txBody>
      </p:sp>
      <p:sp>
        <p:nvSpPr>
          <p:cNvPr id="376841" name="Text Box 9"/>
          <p:cNvSpPr txBox="1">
            <a:spLocks noChangeArrowheads="1"/>
          </p:cNvSpPr>
          <p:nvPr/>
        </p:nvSpPr>
        <p:spPr bwMode="auto">
          <a:xfrm>
            <a:off x="3048000" y="2362201"/>
            <a:ext cx="2971800" cy="4667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sz="2400" b="1">
                <a:solidFill>
                  <a:srgbClr val="000000"/>
                </a:solidFill>
              </a:rPr>
              <a:t>Fuzzification</a:t>
            </a:r>
          </a:p>
        </p:txBody>
      </p:sp>
      <p:sp>
        <p:nvSpPr>
          <p:cNvPr id="376842" name="Line 10"/>
          <p:cNvSpPr>
            <a:spLocks noChangeShapeType="1"/>
          </p:cNvSpPr>
          <p:nvPr/>
        </p:nvSpPr>
        <p:spPr bwMode="auto">
          <a:xfrm>
            <a:off x="4495800" y="19812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376843" name="Line 11"/>
          <p:cNvSpPr>
            <a:spLocks noChangeShapeType="1"/>
          </p:cNvSpPr>
          <p:nvPr/>
        </p:nvSpPr>
        <p:spPr bwMode="auto">
          <a:xfrm>
            <a:off x="4495800" y="2819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376844" name="Text Box 12"/>
          <p:cNvSpPr txBox="1">
            <a:spLocks noChangeArrowheads="1"/>
          </p:cNvSpPr>
          <p:nvPr/>
        </p:nvSpPr>
        <p:spPr bwMode="auto">
          <a:xfrm>
            <a:off x="2913194" y="3665847"/>
            <a:ext cx="324140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altLang="zh-CN" sz="2400" b="1" dirty="0">
                <a:solidFill>
                  <a:srgbClr val="000000"/>
                </a:solidFill>
              </a:rPr>
              <a:t>Rule Evaluation</a:t>
            </a:r>
          </a:p>
        </p:txBody>
      </p:sp>
      <p:sp>
        <p:nvSpPr>
          <p:cNvPr id="376846" name="Line 14"/>
          <p:cNvSpPr>
            <a:spLocks noChangeShapeType="1"/>
          </p:cNvSpPr>
          <p:nvPr/>
        </p:nvSpPr>
        <p:spPr bwMode="auto">
          <a:xfrm>
            <a:off x="4495800" y="35052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376850" name="Text Box 18"/>
          <p:cNvSpPr txBox="1">
            <a:spLocks noChangeArrowheads="1"/>
          </p:cNvSpPr>
          <p:nvPr/>
        </p:nvSpPr>
        <p:spPr bwMode="auto">
          <a:xfrm>
            <a:off x="3048000" y="5410201"/>
            <a:ext cx="2971800" cy="4667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sz="2400" b="1">
                <a:solidFill>
                  <a:srgbClr val="000000"/>
                </a:solidFill>
              </a:rPr>
              <a:t>Defuzzification</a:t>
            </a:r>
          </a:p>
        </p:txBody>
      </p:sp>
      <p:sp>
        <p:nvSpPr>
          <p:cNvPr id="376851" name="Line 19"/>
          <p:cNvSpPr>
            <a:spLocks noChangeShapeType="1"/>
          </p:cNvSpPr>
          <p:nvPr/>
        </p:nvSpPr>
        <p:spPr bwMode="auto">
          <a:xfrm>
            <a:off x="4495800" y="5105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376852" name="Line 20"/>
          <p:cNvSpPr>
            <a:spLocks noChangeShapeType="1"/>
          </p:cNvSpPr>
          <p:nvPr/>
        </p:nvSpPr>
        <p:spPr bwMode="auto">
          <a:xfrm>
            <a:off x="4495800" y="5867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376854" name="Line 22"/>
          <p:cNvSpPr>
            <a:spLocks noChangeShapeType="1"/>
          </p:cNvSpPr>
          <p:nvPr/>
        </p:nvSpPr>
        <p:spPr bwMode="auto">
          <a:xfrm flipH="1" flipV="1">
            <a:off x="6096000" y="259080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376855" name="Text Box 23"/>
          <p:cNvSpPr txBox="1">
            <a:spLocks noChangeArrowheads="1"/>
          </p:cNvSpPr>
          <p:nvPr/>
        </p:nvSpPr>
        <p:spPr bwMode="auto">
          <a:xfrm>
            <a:off x="7239000" y="2362201"/>
            <a:ext cx="3429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b="1">
                <a:solidFill>
                  <a:srgbClr val="000000"/>
                </a:solidFill>
              </a:rPr>
              <a:t>Input Membership Functions</a:t>
            </a:r>
          </a:p>
        </p:txBody>
      </p:sp>
      <p:sp>
        <p:nvSpPr>
          <p:cNvPr id="376858" name="Line 26"/>
          <p:cNvSpPr>
            <a:spLocks noChangeShapeType="1"/>
          </p:cNvSpPr>
          <p:nvPr/>
        </p:nvSpPr>
        <p:spPr bwMode="auto">
          <a:xfrm flipH="1">
            <a:off x="6686030" y="4114800"/>
            <a:ext cx="476769" cy="12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376859" name="Text Box 27"/>
          <p:cNvSpPr txBox="1">
            <a:spLocks noChangeArrowheads="1"/>
          </p:cNvSpPr>
          <p:nvPr/>
        </p:nvSpPr>
        <p:spPr bwMode="auto">
          <a:xfrm>
            <a:off x="7421707" y="3884891"/>
            <a:ext cx="4114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en-US" altLang="en-US" dirty="0">
                <a:solidFill>
                  <a:srgbClr val="0033CC"/>
                </a:solidFill>
                <a:latin typeface="Comic Sans MS" pitchFamily="66" charset="0"/>
              </a:rPr>
              <a:t>Fuzzy rules</a:t>
            </a:r>
            <a:endParaRPr lang="en-US" altLang="zh-CN" b="1" dirty="0">
              <a:solidFill>
                <a:srgbClr val="000000"/>
              </a:solidFill>
            </a:endParaRPr>
          </a:p>
        </p:txBody>
      </p:sp>
      <p:sp>
        <p:nvSpPr>
          <p:cNvPr id="376860" name="Line 28"/>
          <p:cNvSpPr>
            <a:spLocks noChangeShapeType="1"/>
          </p:cNvSpPr>
          <p:nvPr/>
        </p:nvSpPr>
        <p:spPr bwMode="auto">
          <a:xfrm flipH="1">
            <a:off x="60960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376861" name="Text Box 29"/>
          <p:cNvSpPr txBox="1">
            <a:spLocks noChangeArrowheads="1"/>
          </p:cNvSpPr>
          <p:nvPr/>
        </p:nvSpPr>
        <p:spPr bwMode="auto">
          <a:xfrm>
            <a:off x="7086600" y="5410201"/>
            <a:ext cx="3581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b="1" dirty="0">
                <a:solidFill>
                  <a:srgbClr val="000000"/>
                </a:solidFill>
              </a:rPr>
              <a:t>Output Membership Functions</a:t>
            </a:r>
          </a:p>
        </p:txBody>
      </p:sp>
      <p:sp>
        <p:nvSpPr>
          <p:cNvPr id="3" name="Slide Number Placeholder 2"/>
          <p:cNvSpPr>
            <a:spLocks noGrp="1"/>
          </p:cNvSpPr>
          <p:nvPr>
            <p:ph type="sldNum" sz="quarter" idx="12"/>
          </p:nvPr>
        </p:nvSpPr>
        <p:spPr/>
        <p:txBody>
          <a:bodyPr/>
          <a:lstStyle/>
          <a:p>
            <a:fld id="{9394F70A-4C72-438C-9F74-F3AD7A651D0B}" type="slidenum">
              <a:rPr lang="en-US" smtClean="0">
                <a:solidFill>
                  <a:srgbClr val="000000"/>
                </a:solidFill>
              </a:rPr>
              <a:pPr/>
              <a:t>32</a:t>
            </a:fld>
            <a:endParaRPr lang="en-US" dirty="0">
              <a:solidFill>
                <a:srgbClr val="000000"/>
              </a:solidFill>
            </a:endParaRPr>
          </a:p>
        </p:txBody>
      </p:sp>
      <p:sp>
        <p:nvSpPr>
          <p:cNvPr id="24" name="Line 14"/>
          <p:cNvSpPr>
            <a:spLocks noChangeShapeType="1"/>
          </p:cNvSpPr>
          <p:nvPr/>
        </p:nvSpPr>
        <p:spPr bwMode="auto">
          <a:xfrm>
            <a:off x="4495800" y="4407327"/>
            <a:ext cx="0" cy="461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25" name="Rectangle 4"/>
          <p:cNvSpPr>
            <a:spLocks noChangeArrowheads="1"/>
          </p:cNvSpPr>
          <p:nvPr/>
        </p:nvSpPr>
        <p:spPr bwMode="auto">
          <a:xfrm>
            <a:off x="2305570" y="3547429"/>
            <a:ext cx="4460990" cy="1262697"/>
          </a:xfrm>
          <a:prstGeom prst="rect">
            <a:avLst/>
          </a:prstGeom>
          <a:noFill/>
          <a:ln w="57150">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en-US">
              <a:solidFill>
                <a:srgbClr val="003366"/>
              </a:solidFill>
              <a:latin typeface="Comic Sans MS" pitchFamily="66" charset="0"/>
            </a:endParaRPr>
          </a:p>
        </p:txBody>
      </p:sp>
      <p:sp>
        <p:nvSpPr>
          <p:cNvPr id="26" name="Text Box 12"/>
          <p:cNvSpPr txBox="1">
            <a:spLocks noChangeArrowheads="1"/>
          </p:cNvSpPr>
          <p:nvPr/>
        </p:nvSpPr>
        <p:spPr bwMode="auto">
          <a:xfrm>
            <a:off x="2750818" y="4205650"/>
            <a:ext cx="356615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altLang="zh-CN" sz="2400" b="1" dirty="0">
                <a:solidFill>
                  <a:srgbClr val="000000"/>
                </a:solidFill>
              </a:rPr>
              <a:t>Rule Output Aggregation</a:t>
            </a:r>
          </a:p>
        </p:txBody>
      </p:sp>
      <p:sp>
        <p:nvSpPr>
          <p:cNvPr id="27" name="Line 14"/>
          <p:cNvSpPr>
            <a:spLocks noChangeShapeType="1"/>
          </p:cNvSpPr>
          <p:nvPr/>
        </p:nvSpPr>
        <p:spPr bwMode="auto">
          <a:xfrm>
            <a:off x="4495800" y="4024576"/>
            <a:ext cx="0" cy="3046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91155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6837"/>
                                        </p:tgtEl>
                                        <p:attrNameLst>
                                          <p:attrName>style.visibility</p:attrName>
                                        </p:attrNameLst>
                                      </p:cBhvr>
                                      <p:to>
                                        <p:strVal val="visible"/>
                                      </p:to>
                                    </p:set>
                                    <p:anim calcmode="lin" valueType="num">
                                      <p:cBhvr additive="base">
                                        <p:cTn id="7" dur="500" fill="hold"/>
                                        <p:tgtEl>
                                          <p:spTgt spid="376837"/>
                                        </p:tgtEl>
                                        <p:attrNameLst>
                                          <p:attrName>ppt_x</p:attrName>
                                        </p:attrNameLst>
                                      </p:cBhvr>
                                      <p:tavLst>
                                        <p:tav tm="0">
                                          <p:val>
                                            <p:strVal val="#ppt_x"/>
                                          </p:val>
                                        </p:tav>
                                        <p:tav tm="100000">
                                          <p:val>
                                            <p:strVal val="#ppt_x"/>
                                          </p:val>
                                        </p:tav>
                                      </p:tavLst>
                                    </p:anim>
                                    <p:anim calcmode="lin" valueType="num">
                                      <p:cBhvr additive="base">
                                        <p:cTn id="8" dur="500" fill="hold"/>
                                        <p:tgtEl>
                                          <p:spTgt spid="3768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6842"/>
                                        </p:tgtEl>
                                        <p:attrNameLst>
                                          <p:attrName>style.visibility</p:attrName>
                                        </p:attrNameLst>
                                      </p:cBhvr>
                                      <p:to>
                                        <p:strVal val="visible"/>
                                      </p:to>
                                    </p:set>
                                    <p:anim calcmode="lin" valueType="num">
                                      <p:cBhvr additive="base">
                                        <p:cTn id="13" dur="500" fill="hold"/>
                                        <p:tgtEl>
                                          <p:spTgt spid="376842"/>
                                        </p:tgtEl>
                                        <p:attrNameLst>
                                          <p:attrName>ppt_x</p:attrName>
                                        </p:attrNameLst>
                                      </p:cBhvr>
                                      <p:tavLst>
                                        <p:tav tm="0">
                                          <p:val>
                                            <p:strVal val="#ppt_x"/>
                                          </p:val>
                                        </p:tav>
                                        <p:tav tm="100000">
                                          <p:val>
                                            <p:strVal val="#ppt_x"/>
                                          </p:val>
                                        </p:tav>
                                      </p:tavLst>
                                    </p:anim>
                                    <p:anim calcmode="lin" valueType="num">
                                      <p:cBhvr additive="base">
                                        <p:cTn id="14" dur="500" fill="hold"/>
                                        <p:tgtEl>
                                          <p:spTgt spid="3768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6841"/>
                                        </p:tgtEl>
                                        <p:attrNameLst>
                                          <p:attrName>style.visibility</p:attrName>
                                        </p:attrNameLst>
                                      </p:cBhvr>
                                      <p:to>
                                        <p:strVal val="visible"/>
                                      </p:to>
                                    </p:set>
                                    <p:anim calcmode="lin" valueType="num">
                                      <p:cBhvr additive="base">
                                        <p:cTn id="19" dur="500" fill="hold"/>
                                        <p:tgtEl>
                                          <p:spTgt spid="376841"/>
                                        </p:tgtEl>
                                        <p:attrNameLst>
                                          <p:attrName>ppt_x</p:attrName>
                                        </p:attrNameLst>
                                      </p:cBhvr>
                                      <p:tavLst>
                                        <p:tav tm="0">
                                          <p:val>
                                            <p:strVal val="#ppt_x"/>
                                          </p:val>
                                        </p:tav>
                                        <p:tav tm="100000">
                                          <p:val>
                                            <p:strVal val="#ppt_x"/>
                                          </p:val>
                                        </p:tav>
                                      </p:tavLst>
                                    </p:anim>
                                    <p:anim calcmode="lin" valueType="num">
                                      <p:cBhvr additive="base">
                                        <p:cTn id="20" dur="500" fill="hold"/>
                                        <p:tgtEl>
                                          <p:spTgt spid="3768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6854"/>
                                        </p:tgtEl>
                                        <p:attrNameLst>
                                          <p:attrName>style.visibility</p:attrName>
                                        </p:attrNameLst>
                                      </p:cBhvr>
                                      <p:to>
                                        <p:strVal val="visible"/>
                                      </p:to>
                                    </p:set>
                                    <p:anim calcmode="lin" valueType="num">
                                      <p:cBhvr additive="base">
                                        <p:cTn id="25" dur="500" fill="hold"/>
                                        <p:tgtEl>
                                          <p:spTgt spid="376854"/>
                                        </p:tgtEl>
                                        <p:attrNameLst>
                                          <p:attrName>ppt_x</p:attrName>
                                        </p:attrNameLst>
                                      </p:cBhvr>
                                      <p:tavLst>
                                        <p:tav tm="0">
                                          <p:val>
                                            <p:strVal val="#ppt_x"/>
                                          </p:val>
                                        </p:tav>
                                        <p:tav tm="100000">
                                          <p:val>
                                            <p:strVal val="#ppt_x"/>
                                          </p:val>
                                        </p:tav>
                                      </p:tavLst>
                                    </p:anim>
                                    <p:anim calcmode="lin" valueType="num">
                                      <p:cBhvr additive="base">
                                        <p:cTn id="26" dur="500" fill="hold"/>
                                        <p:tgtEl>
                                          <p:spTgt spid="37685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6855"/>
                                        </p:tgtEl>
                                        <p:attrNameLst>
                                          <p:attrName>style.visibility</p:attrName>
                                        </p:attrNameLst>
                                      </p:cBhvr>
                                      <p:to>
                                        <p:strVal val="visible"/>
                                      </p:to>
                                    </p:set>
                                    <p:anim calcmode="lin" valueType="num">
                                      <p:cBhvr additive="base">
                                        <p:cTn id="29" dur="500" fill="hold"/>
                                        <p:tgtEl>
                                          <p:spTgt spid="376855"/>
                                        </p:tgtEl>
                                        <p:attrNameLst>
                                          <p:attrName>ppt_x</p:attrName>
                                        </p:attrNameLst>
                                      </p:cBhvr>
                                      <p:tavLst>
                                        <p:tav tm="0">
                                          <p:val>
                                            <p:strVal val="#ppt_x"/>
                                          </p:val>
                                        </p:tav>
                                        <p:tav tm="100000">
                                          <p:val>
                                            <p:strVal val="#ppt_x"/>
                                          </p:val>
                                        </p:tav>
                                      </p:tavLst>
                                    </p:anim>
                                    <p:anim calcmode="lin" valueType="num">
                                      <p:cBhvr additive="base">
                                        <p:cTn id="30" dur="500" fill="hold"/>
                                        <p:tgtEl>
                                          <p:spTgt spid="37685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76843"/>
                                        </p:tgtEl>
                                        <p:attrNameLst>
                                          <p:attrName>style.visibility</p:attrName>
                                        </p:attrNameLst>
                                      </p:cBhvr>
                                      <p:to>
                                        <p:strVal val="visible"/>
                                      </p:to>
                                    </p:set>
                                    <p:anim calcmode="lin" valueType="num">
                                      <p:cBhvr additive="base">
                                        <p:cTn id="35" dur="500" fill="hold"/>
                                        <p:tgtEl>
                                          <p:spTgt spid="376843"/>
                                        </p:tgtEl>
                                        <p:attrNameLst>
                                          <p:attrName>ppt_x</p:attrName>
                                        </p:attrNameLst>
                                      </p:cBhvr>
                                      <p:tavLst>
                                        <p:tav tm="0">
                                          <p:val>
                                            <p:strVal val="#ppt_x"/>
                                          </p:val>
                                        </p:tav>
                                        <p:tav tm="100000">
                                          <p:val>
                                            <p:strVal val="#ppt_x"/>
                                          </p:val>
                                        </p:tav>
                                      </p:tavLst>
                                    </p:anim>
                                    <p:anim calcmode="lin" valueType="num">
                                      <p:cBhvr additive="base">
                                        <p:cTn id="36" dur="500" fill="hold"/>
                                        <p:tgtEl>
                                          <p:spTgt spid="37684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76838"/>
                                        </p:tgtEl>
                                        <p:attrNameLst>
                                          <p:attrName>style.visibility</p:attrName>
                                        </p:attrNameLst>
                                      </p:cBhvr>
                                      <p:to>
                                        <p:strVal val="visible"/>
                                      </p:to>
                                    </p:set>
                                    <p:anim calcmode="lin" valueType="num">
                                      <p:cBhvr additive="base">
                                        <p:cTn id="41" dur="500" fill="hold"/>
                                        <p:tgtEl>
                                          <p:spTgt spid="376838"/>
                                        </p:tgtEl>
                                        <p:attrNameLst>
                                          <p:attrName>ppt_x</p:attrName>
                                        </p:attrNameLst>
                                      </p:cBhvr>
                                      <p:tavLst>
                                        <p:tav tm="0">
                                          <p:val>
                                            <p:strVal val="#ppt_x"/>
                                          </p:val>
                                        </p:tav>
                                        <p:tav tm="100000">
                                          <p:val>
                                            <p:strVal val="#ppt_x"/>
                                          </p:val>
                                        </p:tav>
                                      </p:tavLst>
                                    </p:anim>
                                    <p:anim calcmode="lin" valueType="num">
                                      <p:cBhvr additive="base">
                                        <p:cTn id="42" dur="500" fill="hold"/>
                                        <p:tgtEl>
                                          <p:spTgt spid="37683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76846"/>
                                        </p:tgtEl>
                                        <p:attrNameLst>
                                          <p:attrName>style.visibility</p:attrName>
                                        </p:attrNameLst>
                                      </p:cBhvr>
                                      <p:to>
                                        <p:strVal val="visible"/>
                                      </p:to>
                                    </p:set>
                                    <p:anim calcmode="lin" valueType="num">
                                      <p:cBhvr additive="base">
                                        <p:cTn id="47" dur="500" fill="hold"/>
                                        <p:tgtEl>
                                          <p:spTgt spid="376846"/>
                                        </p:tgtEl>
                                        <p:attrNameLst>
                                          <p:attrName>ppt_x</p:attrName>
                                        </p:attrNameLst>
                                      </p:cBhvr>
                                      <p:tavLst>
                                        <p:tav tm="0">
                                          <p:val>
                                            <p:strVal val="#ppt_x"/>
                                          </p:val>
                                        </p:tav>
                                        <p:tav tm="100000">
                                          <p:val>
                                            <p:strVal val="#ppt_x"/>
                                          </p:val>
                                        </p:tav>
                                      </p:tavLst>
                                    </p:anim>
                                    <p:anim calcmode="lin" valueType="num">
                                      <p:cBhvr additive="base">
                                        <p:cTn id="48" dur="500" fill="hold"/>
                                        <p:tgtEl>
                                          <p:spTgt spid="37684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76844"/>
                                        </p:tgtEl>
                                        <p:attrNameLst>
                                          <p:attrName>style.visibility</p:attrName>
                                        </p:attrNameLst>
                                      </p:cBhvr>
                                      <p:to>
                                        <p:strVal val="visible"/>
                                      </p:to>
                                    </p:set>
                                    <p:anim calcmode="lin" valueType="num">
                                      <p:cBhvr additive="base">
                                        <p:cTn id="53" dur="500" fill="hold"/>
                                        <p:tgtEl>
                                          <p:spTgt spid="376844"/>
                                        </p:tgtEl>
                                        <p:attrNameLst>
                                          <p:attrName>ppt_x</p:attrName>
                                        </p:attrNameLst>
                                      </p:cBhvr>
                                      <p:tavLst>
                                        <p:tav tm="0">
                                          <p:val>
                                            <p:strVal val="#ppt_x"/>
                                          </p:val>
                                        </p:tav>
                                        <p:tav tm="100000">
                                          <p:val>
                                            <p:strVal val="#ppt_x"/>
                                          </p:val>
                                        </p:tav>
                                      </p:tavLst>
                                    </p:anim>
                                    <p:anim calcmode="lin" valueType="num">
                                      <p:cBhvr additive="base">
                                        <p:cTn id="54" dur="500" fill="hold"/>
                                        <p:tgtEl>
                                          <p:spTgt spid="37684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76858"/>
                                        </p:tgtEl>
                                        <p:attrNameLst>
                                          <p:attrName>style.visibility</p:attrName>
                                        </p:attrNameLst>
                                      </p:cBhvr>
                                      <p:to>
                                        <p:strVal val="visible"/>
                                      </p:to>
                                    </p:set>
                                    <p:anim calcmode="lin" valueType="num">
                                      <p:cBhvr additive="base">
                                        <p:cTn id="77" dur="500" fill="hold"/>
                                        <p:tgtEl>
                                          <p:spTgt spid="376858"/>
                                        </p:tgtEl>
                                        <p:attrNameLst>
                                          <p:attrName>ppt_x</p:attrName>
                                        </p:attrNameLst>
                                      </p:cBhvr>
                                      <p:tavLst>
                                        <p:tav tm="0">
                                          <p:val>
                                            <p:strVal val="#ppt_x"/>
                                          </p:val>
                                        </p:tav>
                                        <p:tav tm="100000">
                                          <p:val>
                                            <p:strVal val="#ppt_x"/>
                                          </p:val>
                                        </p:tav>
                                      </p:tavLst>
                                    </p:anim>
                                    <p:anim calcmode="lin" valueType="num">
                                      <p:cBhvr additive="base">
                                        <p:cTn id="78" dur="500" fill="hold"/>
                                        <p:tgtEl>
                                          <p:spTgt spid="37685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76859"/>
                                        </p:tgtEl>
                                        <p:attrNameLst>
                                          <p:attrName>style.visibility</p:attrName>
                                        </p:attrNameLst>
                                      </p:cBhvr>
                                      <p:to>
                                        <p:strVal val="visible"/>
                                      </p:to>
                                    </p:set>
                                    <p:anim calcmode="lin" valueType="num">
                                      <p:cBhvr additive="base">
                                        <p:cTn id="83" dur="500" fill="hold"/>
                                        <p:tgtEl>
                                          <p:spTgt spid="376859"/>
                                        </p:tgtEl>
                                        <p:attrNameLst>
                                          <p:attrName>ppt_x</p:attrName>
                                        </p:attrNameLst>
                                      </p:cBhvr>
                                      <p:tavLst>
                                        <p:tav tm="0">
                                          <p:val>
                                            <p:strVal val="#ppt_x"/>
                                          </p:val>
                                        </p:tav>
                                        <p:tav tm="100000">
                                          <p:val>
                                            <p:strVal val="#ppt_x"/>
                                          </p:val>
                                        </p:tav>
                                      </p:tavLst>
                                    </p:anim>
                                    <p:anim calcmode="lin" valueType="num">
                                      <p:cBhvr additive="base">
                                        <p:cTn id="84" dur="500" fill="hold"/>
                                        <p:tgtEl>
                                          <p:spTgt spid="37685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76839"/>
                                        </p:tgtEl>
                                        <p:attrNameLst>
                                          <p:attrName>style.visibility</p:attrName>
                                        </p:attrNameLst>
                                      </p:cBhvr>
                                      <p:to>
                                        <p:strVal val="visible"/>
                                      </p:to>
                                    </p:set>
                                    <p:anim calcmode="lin" valueType="num">
                                      <p:cBhvr additive="base">
                                        <p:cTn id="95" dur="500" fill="hold"/>
                                        <p:tgtEl>
                                          <p:spTgt spid="376839"/>
                                        </p:tgtEl>
                                        <p:attrNameLst>
                                          <p:attrName>ppt_x</p:attrName>
                                        </p:attrNameLst>
                                      </p:cBhvr>
                                      <p:tavLst>
                                        <p:tav tm="0">
                                          <p:val>
                                            <p:strVal val="#ppt_x"/>
                                          </p:val>
                                        </p:tav>
                                        <p:tav tm="100000">
                                          <p:val>
                                            <p:strVal val="#ppt_x"/>
                                          </p:val>
                                        </p:tav>
                                      </p:tavLst>
                                    </p:anim>
                                    <p:anim calcmode="lin" valueType="num">
                                      <p:cBhvr additive="base">
                                        <p:cTn id="96" dur="500" fill="hold"/>
                                        <p:tgtEl>
                                          <p:spTgt spid="37683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76851"/>
                                        </p:tgtEl>
                                        <p:attrNameLst>
                                          <p:attrName>style.visibility</p:attrName>
                                        </p:attrNameLst>
                                      </p:cBhvr>
                                      <p:to>
                                        <p:strVal val="visible"/>
                                      </p:to>
                                    </p:set>
                                    <p:anim calcmode="lin" valueType="num">
                                      <p:cBhvr additive="base">
                                        <p:cTn id="101" dur="500" fill="hold"/>
                                        <p:tgtEl>
                                          <p:spTgt spid="376851"/>
                                        </p:tgtEl>
                                        <p:attrNameLst>
                                          <p:attrName>ppt_x</p:attrName>
                                        </p:attrNameLst>
                                      </p:cBhvr>
                                      <p:tavLst>
                                        <p:tav tm="0">
                                          <p:val>
                                            <p:strVal val="#ppt_x"/>
                                          </p:val>
                                        </p:tav>
                                        <p:tav tm="100000">
                                          <p:val>
                                            <p:strVal val="#ppt_x"/>
                                          </p:val>
                                        </p:tav>
                                      </p:tavLst>
                                    </p:anim>
                                    <p:anim calcmode="lin" valueType="num">
                                      <p:cBhvr additive="base">
                                        <p:cTn id="102" dur="500" fill="hold"/>
                                        <p:tgtEl>
                                          <p:spTgt spid="376851"/>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376850"/>
                                        </p:tgtEl>
                                        <p:attrNameLst>
                                          <p:attrName>style.visibility</p:attrName>
                                        </p:attrNameLst>
                                      </p:cBhvr>
                                      <p:to>
                                        <p:strVal val="visible"/>
                                      </p:to>
                                    </p:set>
                                    <p:anim calcmode="lin" valueType="num">
                                      <p:cBhvr additive="base">
                                        <p:cTn id="107" dur="500" fill="hold"/>
                                        <p:tgtEl>
                                          <p:spTgt spid="376850"/>
                                        </p:tgtEl>
                                        <p:attrNameLst>
                                          <p:attrName>ppt_x</p:attrName>
                                        </p:attrNameLst>
                                      </p:cBhvr>
                                      <p:tavLst>
                                        <p:tav tm="0">
                                          <p:val>
                                            <p:strVal val="#ppt_x"/>
                                          </p:val>
                                        </p:tav>
                                        <p:tav tm="100000">
                                          <p:val>
                                            <p:strVal val="#ppt_x"/>
                                          </p:val>
                                        </p:tav>
                                      </p:tavLst>
                                    </p:anim>
                                    <p:anim calcmode="lin" valueType="num">
                                      <p:cBhvr additive="base">
                                        <p:cTn id="108" dur="500" fill="hold"/>
                                        <p:tgtEl>
                                          <p:spTgt spid="37685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76860"/>
                                        </p:tgtEl>
                                        <p:attrNameLst>
                                          <p:attrName>style.visibility</p:attrName>
                                        </p:attrNameLst>
                                      </p:cBhvr>
                                      <p:to>
                                        <p:strVal val="visible"/>
                                      </p:to>
                                    </p:set>
                                    <p:anim calcmode="lin" valueType="num">
                                      <p:cBhvr additive="base">
                                        <p:cTn id="113" dur="500" fill="hold"/>
                                        <p:tgtEl>
                                          <p:spTgt spid="376860"/>
                                        </p:tgtEl>
                                        <p:attrNameLst>
                                          <p:attrName>ppt_x</p:attrName>
                                        </p:attrNameLst>
                                      </p:cBhvr>
                                      <p:tavLst>
                                        <p:tav tm="0">
                                          <p:val>
                                            <p:strVal val="#ppt_x"/>
                                          </p:val>
                                        </p:tav>
                                        <p:tav tm="100000">
                                          <p:val>
                                            <p:strVal val="#ppt_x"/>
                                          </p:val>
                                        </p:tav>
                                      </p:tavLst>
                                    </p:anim>
                                    <p:anim calcmode="lin" valueType="num">
                                      <p:cBhvr additive="base">
                                        <p:cTn id="114" dur="500" fill="hold"/>
                                        <p:tgtEl>
                                          <p:spTgt spid="37686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76861"/>
                                        </p:tgtEl>
                                        <p:attrNameLst>
                                          <p:attrName>style.visibility</p:attrName>
                                        </p:attrNameLst>
                                      </p:cBhvr>
                                      <p:to>
                                        <p:strVal val="visible"/>
                                      </p:to>
                                    </p:set>
                                    <p:anim calcmode="lin" valueType="num">
                                      <p:cBhvr additive="base">
                                        <p:cTn id="119" dur="500" fill="hold"/>
                                        <p:tgtEl>
                                          <p:spTgt spid="376861"/>
                                        </p:tgtEl>
                                        <p:attrNameLst>
                                          <p:attrName>ppt_x</p:attrName>
                                        </p:attrNameLst>
                                      </p:cBhvr>
                                      <p:tavLst>
                                        <p:tav tm="0">
                                          <p:val>
                                            <p:strVal val="#ppt_x"/>
                                          </p:val>
                                        </p:tav>
                                        <p:tav tm="100000">
                                          <p:val>
                                            <p:strVal val="#ppt_x"/>
                                          </p:val>
                                        </p:tav>
                                      </p:tavLst>
                                    </p:anim>
                                    <p:anim calcmode="lin" valueType="num">
                                      <p:cBhvr additive="base">
                                        <p:cTn id="120" dur="500" fill="hold"/>
                                        <p:tgtEl>
                                          <p:spTgt spid="376861"/>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376852"/>
                                        </p:tgtEl>
                                        <p:attrNameLst>
                                          <p:attrName>style.visibility</p:attrName>
                                        </p:attrNameLst>
                                      </p:cBhvr>
                                      <p:to>
                                        <p:strVal val="visible"/>
                                      </p:to>
                                    </p:set>
                                    <p:anim calcmode="lin" valueType="num">
                                      <p:cBhvr additive="base">
                                        <p:cTn id="125" dur="500" fill="hold"/>
                                        <p:tgtEl>
                                          <p:spTgt spid="376852"/>
                                        </p:tgtEl>
                                        <p:attrNameLst>
                                          <p:attrName>ppt_x</p:attrName>
                                        </p:attrNameLst>
                                      </p:cBhvr>
                                      <p:tavLst>
                                        <p:tav tm="0">
                                          <p:val>
                                            <p:strVal val="#ppt_x"/>
                                          </p:val>
                                        </p:tav>
                                        <p:tav tm="100000">
                                          <p:val>
                                            <p:strVal val="#ppt_x"/>
                                          </p:val>
                                        </p:tav>
                                      </p:tavLst>
                                    </p:anim>
                                    <p:anim calcmode="lin" valueType="num">
                                      <p:cBhvr additive="base">
                                        <p:cTn id="126" dur="500" fill="hold"/>
                                        <p:tgtEl>
                                          <p:spTgt spid="376852"/>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376840"/>
                                        </p:tgtEl>
                                        <p:attrNameLst>
                                          <p:attrName>style.visibility</p:attrName>
                                        </p:attrNameLst>
                                      </p:cBhvr>
                                      <p:to>
                                        <p:strVal val="visible"/>
                                      </p:to>
                                    </p:set>
                                    <p:anim calcmode="lin" valueType="num">
                                      <p:cBhvr additive="base">
                                        <p:cTn id="131" dur="500" fill="hold"/>
                                        <p:tgtEl>
                                          <p:spTgt spid="376840"/>
                                        </p:tgtEl>
                                        <p:attrNameLst>
                                          <p:attrName>ppt_x</p:attrName>
                                        </p:attrNameLst>
                                      </p:cBhvr>
                                      <p:tavLst>
                                        <p:tav tm="0">
                                          <p:val>
                                            <p:strVal val="#ppt_x"/>
                                          </p:val>
                                        </p:tav>
                                        <p:tav tm="100000">
                                          <p:val>
                                            <p:strVal val="#ppt_x"/>
                                          </p:val>
                                        </p:tav>
                                      </p:tavLst>
                                    </p:anim>
                                    <p:anim calcmode="lin" valueType="num">
                                      <p:cBhvr additive="base">
                                        <p:cTn id="132" dur="500" fill="hold"/>
                                        <p:tgtEl>
                                          <p:spTgt spid="3768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7" grpId="0" animBg="1"/>
      <p:bldP spid="376838" grpId="0" animBg="1"/>
      <p:bldP spid="376839" grpId="0" animBg="1"/>
      <p:bldP spid="376840" grpId="0" animBg="1"/>
      <p:bldP spid="376841" grpId="0" animBg="1"/>
      <p:bldP spid="376842" grpId="0" animBg="1"/>
      <p:bldP spid="376843" grpId="0" animBg="1"/>
      <p:bldP spid="376844" grpId="0" animBg="1"/>
      <p:bldP spid="376846" grpId="0" animBg="1"/>
      <p:bldP spid="376850" grpId="0" animBg="1"/>
      <p:bldP spid="376851" grpId="0" animBg="1"/>
      <p:bldP spid="376852" grpId="0" animBg="1"/>
      <p:bldP spid="376854" grpId="0" animBg="1"/>
      <p:bldP spid="376855" grpId="0"/>
      <p:bldP spid="376858" grpId="0" animBg="1"/>
      <p:bldP spid="376859" grpId="0"/>
      <p:bldP spid="376860" grpId="0" animBg="1"/>
      <p:bldP spid="376861" grpId="0"/>
      <p:bldP spid="24" grpId="0" animBg="1"/>
      <p:bldP spid="25" grpId="0" animBg="1"/>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Rectangle 9"/>
          <p:cNvSpPr>
            <a:spLocks noChangeArrowheads="1"/>
          </p:cNvSpPr>
          <p:nvPr/>
        </p:nvSpPr>
        <p:spPr bwMode="auto">
          <a:xfrm>
            <a:off x="846667" y="194733"/>
            <a:ext cx="9567333" cy="5791200"/>
          </a:xfrm>
          <a:prstGeom prst="rect">
            <a:avLst/>
          </a:prstGeom>
          <a:noFill/>
          <a:ln w="12700">
            <a:noFill/>
            <a:miter lim="800000"/>
            <a:headEnd/>
            <a:tailEnd/>
          </a:ln>
          <a:effectLst/>
        </p:spPr>
        <p:txBody>
          <a:bodyPr lIns="90488" tIns="44450" rIns="90488" bIns="44450"/>
          <a:lstStyle/>
          <a:p>
            <a:pPr marL="342900" indent="-342900" eaLnBrk="0" fontAlgn="base" hangingPunct="0">
              <a:spcBef>
                <a:spcPct val="0"/>
              </a:spcBef>
              <a:spcAft>
                <a:spcPct val="0"/>
              </a:spcAft>
              <a:defRPr/>
            </a:pPr>
            <a:r>
              <a:rPr lang="en-GB" sz="2400" dirty="0">
                <a:cs typeface="Arial" pitchFamily="34" charset="0"/>
              </a:rPr>
              <a:t>Two (crisp) input variables:</a:t>
            </a:r>
          </a:p>
          <a:p>
            <a:pPr marL="342900" indent="-342900" eaLnBrk="0" fontAlgn="base" hangingPunct="0">
              <a:spcBef>
                <a:spcPct val="0"/>
              </a:spcBef>
              <a:spcAft>
                <a:spcPct val="0"/>
              </a:spcAft>
              <a:defRPr/>
            </a:pPr>
            <a:endParaRPr lang="en-GB" sz="2400" dirty="0">
              <a:solidFill>
                <a:srgbClr val="FFFFFF"/>
              </a:solidFill>
              <a:effectLst>
                <a:outerShdw blurRad="38100" dist="38100" dir="2700000" algn="tl">
                  <a:srgbClr val="000000"/>
                </a:outerShdw>
              </a:effectLst>
              <a:cs typeface="Arial" pitchFamily="34" charset="0"/>
            </a:endParaRPr>
          </a:p>
          <a:p>
            <a:pPr marL="342900" indent="-342900" eaLnBrk="0" fontAlgn="base" hangingPunct="0">
              <a:spcBef>
                <a:spcPct val="0"/>
              </a:spcBef>
              <a:spcAft>
                <a:spcPct val="0"/>
              </a:spcAft>
              <a:defRPr/>
            </a:pPr>
            <a:r>
              <a:rPr lang="en-GB" sz="2400" dirty="0">
                <a:cs typeface="Arial" pitchFamily="34" charset="0"/>
              </a:rPr>
              <a:t>    X is </a:t>
            </a:r>
            <a:r>
              <a:rPr lang="en-US" sz="2400" dirty="0">
                <a:cs typeface="Arial" pitchFamily="34" charset="0"/>
              </a:rPr>
              <a:t>on a </a:t>
            </a:r>
            <a:r>
              <a:rPr lang="en-US" sz="2400" dirty="0">
                <a:solidFill>
                  <a:srgbClr val="FF0000"/>
                </a:solidFill>
                <a:cs typeface="Arial" pitchFamily="34" charset="0"/>
              </a:rPr>
              <a:t>scale of 0 to 10</a:t>
            </a:r>
            <a:r>
              <a:rPr lang="en-US" sz="2400" dirty="0">
                <a:cs typeface="Arial" pitchFamily="34" charset="0"/>
              </a:rPr>
              <a:t>, </a:t>
            </a:r>
            <a:r>
              <a:rPr lang="en-GB" sz="2400" dirty="0">
                <a:cs typeface="Arial" pitchFamily="34" charset="0"/>
              </a:rPr>
              <a:t>described using three fuzzy numbers:      </a:t>
            </a:r>
          </a:p>
          <a:p>
            <a:pPr marL="342900" indent="-342900" eaLnBrk="0" fontAlgn="base" hangingPunct="0">
              <a:spcBef>
                <a:spcPct val="0"/>
              </a:spcBef>
              <a:spcAft>
                <a:spcPct val="0"/>
              </a:spcAft>
              <a:defRPr/>
            </a:pPr>
            <a:r>
              <a:rPr lang="en-GB" sz="2400" dirty="0">
                <a:cs typeface="Arial" pitchFamily="34" charset="0"/>
              </a:rPr>
              <a:t>              A1 :  </a:t>
            </a:r>
            <a:r>
              <a:rPr lang="en-GB" sz="2400" i="1" dirty="0" err="1">
                <a:latin typeface="Times New Roman" pitchFamily="18" charset="0"/>
                <a:cs typeface="Times New Roman" pitchFamily="18" charset="0"/>
              </a:rPr>
              <a:t>project_funding</a:t>
            </a:r>
            <a:r>
              <a:rPr lang="en-GB" sz="2400" dirty="0">
                <a:latin typeface="Times New Roman" pitchFamily="18" charset="0"/>
                <a:cs typeface="Times New Roman" pitchFamily="18" charset="0"/>
              </a:rPr>
              <a:t> is </a:t>
            </a:r>
            <a:r>
              <a:rPr lang="en-GB" sz="2400" i="1" dirty="0">
                <a:solidFill>
                  <a:srgbClr val="C00000"/>
                </a:solidFill>
                <a:latin typeface="Times New Roman" pitchFamily="18" charset="0"/>
                <a:cs typeface="Times New Roman" pitchFamily="18" charset="0"/>
              </a:rPr>
              <a:t>inadequate</a:t>
            </a:r>
            <a:endParaRPr lang="en-GB" sz="2400"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r>
              <a:rPr lang="en-GB" sz="2400" dirty="0">
                <a:cs typeface="Arial" pitchFamily="34" charset="0"/>
              </a:rPr>
              <a:t>              A2:   </a:t>
            </a:r>
            <a:r>
              <a:rPr lang="en-GB" sz="2400" i="1" dirty="0" err="1">
                <a:latin typeface="Times New Roman" pitchFamily="18" charset="0"/>
                <a:cs typeface="Times New Roman" pitchFamily="18" charset="0"/>
              </a:rPr>
              <a:t>project_funding</a:t>
            </a:r>
            <a:r>
              <a:rPr lang="en-GB" sz="2400" dirty="0">
                <a:latin typeface="Times New Roman" pitchFamily="18" charset="0"/>
                <a:cs typeface="Times New Roman" pitchFamily="18" charset="0"/>
              </a:rPr>
              <a:t> is </a:t>
            </a:r>
            <a:r>
              <a:rPr lang="en-GB" sz="2400" i="1" dirty="0">
                <a:solidFill>
                  <a:srgbClr val="C00000"/>
                </a:solidFill>
                <a:latin typeface="Times New Roman" pitchFamily="18" charset="0"/>
                <a:cs typeface="Times New Roman" pitchFamily="18" charset="0"/>
              </a:rPr>
              <a:t>marginal</a:t>
            </a:r>
            <a:endParaRPr lang="en-GB" sz="2400"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r>
              <a:rPr lang="en-GB" sz="2400" dirty="0">
                <a:cs typeface="Arial" pitchFamily="34" charset="0"/>
              </a:rPr>
              <a:t>              A3:   </a:t>
            </a:r>
            <a:r>
              <a:rPr lang="en-GB" sz="2400" i="1" dirty="0" err="1">
                <a:latin typeface="Times New Roman" pitchFamily="18" charset="0"/>
                <a:cs typeface="Times New Roman" pitchFamily="18" charset="0"/>
              </a:rPr>
              <a:t>project_funding</a:t>
            </a:r>
            <a:r>
              <a:rPr lang="en-GB" sz="2400" dirty="0">
                <a:latin typeface="Times New Roman" pitchFamily="18" charset="0"/>
                <a:cs typeface="Times New Roman" pitchFamily="18" charset="0"/>
              </a:rPr>
              <a:t> is </a:t>
            </a:r>
            <a:r>
              <a:rPr lang="en-GB" sz="2400" i="1" dirty="0">
                <a:solidFill>
                  <a:srgbClr val="C00000"/>
                </a:solidFill>
                <a:latin typeface="Times New Roman" pitchFamily="18" charset="0"/>
                <a:cs typeface="Times New Roman" pitchFamily="18" charset="0"/>
              </a:rPr>
              <a:t>adequate</a:t>
            </a:r>
          </a:p>
          <a:p>
            <a:pPr marL="342900" indent="-342900" eaLnBrk="0" fontAlgn="base" hangingPunct="0">
              <a:spcBef>
                <a:spcPct val="0"/>
              </a:spcBef>
              <a:spcAft>
                <a:spcPct val="0"/>
              </a:spcAft>
              <a:defRPr/>
            </a:pPr>
            <a:endParaRPr lang="en-GB" sz="2400" dirty="0">
              <a:latin typeface="Times New Roman" pitchFamily="18" charset="0"/>
              <a:cs typeface="Times New Roman" pitchFamily="18" charset="0"/>
            </a:endParaRPr>
          </a:p>
          <a:p>
            <a:pPr marL="342900" indent="-342900" eaLnBrk="0" fontAlgn="base" hangingPunct="0">
              <a:spcBef>
                <a:spcPct val="0"/>
              </a:spcBef>
              <a:spcAft>
                <a:spcPct val="0"/>
              </a:spcAft>
              <a:defRPr/>
            </a:pPr>
            <a:r>
              <a:rPr lang="en-GB" sz="2400" dirty="0">
                <a:cs typeface="Arial" pitchFamily="34" charset="0"/>
              </a:rPr>
              <a:t>    Y is </a:t>
            </a:r>
            <a:r>
              <a:rPr lang="en-US" sz="2400" dirty="0">
                <a:cs typeface="Arial" pitchFamily="34" charset="0"/>
              </a:rPr>
              <a:t>on a </a:t>
            </a:r>
            <a:r>
              <a:rPr lang="en-US" sz="2400" dirty="0">
                <a:solidFill>
                  <a:srgbClr val="FF0000"/>
                </a:solidFill>
                <a:cs typeface="Arial" pitchFamily="34" charset="0"/>
              </a:rPr>
              <a:t>scale of 0 to 10</a:t>
            </a:r>
            <a:r>
              <a:rPr lang="en-US" sz="2400" dirty="0">
                <a:cs typeface="Arial" pitchFamily="34" charset="0"/>
              </a:rPr>
              <a:t>, </a:t>
            </a:r>
            <a:r>
              <a:rPr lang="en-GB" sz="2400" dirty="0">
                <a:cs typeface="Arial" pitchFamily="34" charset="0"/>
              </a:rPr>
              <a:t>described using two fuzzy numbers:     </a:t>
            </a:r>
          </a:p>
          <a:p>
            <a:pPr marL="342900" indent="-342900" eaLnBrk="0" fontAlgn="base" hangingPunct="0">
              <a:spcBef>
                <a:spcPct val="0"/>
              </a:spcBef>
              <a:spcAft>
                <a:spcPct val="0"/>
              </a:spcAft>
              <a:defRPr/>
            </a:pPr>
            <a:r>
              <a:rPr lang="en-GB" sz="2400" dirty="0">
                <a:cs typeface="Arial" pitchFamily="34" charset="0"/>
              </a:rPr>
              <a:t>               B1: </a:t>
            </a:r>
            <a:r>
              <a:rPr lang="en-GB" sz="2400" i="1" dirty="0" err="1">
                <a:latin typeface="Times New Roman" pitchFamily="18" charset="0"/>
                <a:cs typeface="Times New Roman" pitchFamily="18" charset="0"/>
              </a:rPr>
              <a:t>project_staffing</a:t>
            </a:r>
            <a:r>
              <a:rPr lang="en-GB" sz="2400" dirty="0">
                <a:latin typeface="Times New Roman" pitchFamily="18" charset="0"/>
                <a:cs typeface="Times New Roman" pitchFamily="18" charset="0"/>
              </a:rPr>
              <a:t> is </a:t>
            </a:r>
            <a:r>
              <a:rPr lang="en-GB" sz="2400" i="1" dirty="0">
                <a:solidFill>
                  <a:srgbClr val="C00000"/>
                </a:solidFill>
                <a:latin typeface="Times New Roman" pitchFamily="18" charset="0"/>
                <a:cs typeface="Times New Roman" pitchFamily="18" charset="0"/>
              </a:rPr>
              <a:t>small</a:t>
            </a:r>
          </a:p>
          <a:p>
            <a:pPr marL="342900" indent="-342900" eaLnBrk="0" fontAlgn="base" hangingPunct="0">
              <a:spcBef>
                <a:spcPct val="0"/>
              </a:spcBef>
              <a:spcAft>
                <a:spcPct val="0"/>
              </a:spcAft>
              <a:defRPr/>
            </a:pPr>
            <a:r>
              <a:rPr lang="en-GB" sz="2400" i="1" dirty="0">
                <a:latin typeface="Times New Roman" pitchFamily="18" charset="0"/>
                <a:cs typeface="Times New Roman" pitchFamily="18" charset="0"/>
              </a:rPr>
              <a:t>             </a:t>
            </a:r>
            <a:r>
              <a:rPr lang="en-GB" sz="2400" dirty="0">
                <a:cs typeface="Arial" pitchFamily="34" charset="0"/>
              </a:rPr>
              <a:t>B2: </a:t>
            </a:r>
            <a:r>
              <a:rPr lang="en-GB" sz="2400" i="1" dirty="0" err="1">
                <a:latin typeface="Times New Roman" pitchFamily="18" charset="0"/>
                <a:cs typeface="Times New Roman" pitchFamily="18" charset="0"/>
              </a:rPr>
              <a:t>project_staffing</a:t>
            </a:r>
            <a:r>
              <a:rPr lang="en-GB" sz="2400" dirty="0">
                <a:latin typeface="Times New Roman" pitchFamily="18" charset="0"/>
                <a:cs typeface="Times New Roman" pitchFamily="18" charset="0"/>
              </a:rPr>
              <a:t> is </a:t>
            </a:r>
            <a:r>
              <a:rPr lang="en-GB" sz="2400" i="1" dirty="0">
                <a:solidFill>
                  <a:srgbClr val="C00000"/>
                </a:solidFill>
                <a:latin typeface="Times New Roman" pitchFamily="18" charset="0"/>
                <a:cs typeface="Times New Roman" pitchFamily="18" charset="0"/>
              </a:rPr>
              <a:t>large</a:t>
            </a:r>
            <a:endParaRPr lang="en-GB" sz="2400"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endParaRPr lang="en-GB" sz="2400" dirty="0">
              <a:cs typeface="Arial" pitchFamily="34" charset="0"/>
            </a:endParaRPr>
          </a:p>
          <a:p>
            <a:pPr marL="342900" indent="-342900" eaLnBrk="0" fontAlgn="base" hangingPunct="0">
              <a:spcBef>
                <a:spcPct val="0"/>
              </a:spcBef>
              <a:spcAft>
                <a:spcPct val="0"/>
              </a:spcAft>
              <a:defRPr/>
            </a:pPr>
            <a:endParaRPr lang="en-GB" sz="2400" dirty="0">
              <a:cs typeface="Arial" pitchFamily="34" charset="0"/>
            </a:endParaRPr>
          </a:p>
          <a:p>
            <a:pPr marL="342900" indent="-342900" eaLnBrk="0" fontAlgn="base" hangingPunct="0">
              <a:spcBef>
                <a:spcPct val="0"/>
              </a:spcBef>
              <a:spcAft>
                <a:spcPct val="0"/>
              </a:spcAft>
              <a:defRPr/>
            </a:pPr>
            <a:r>
              <a:rPr lang="en-GB" sz="2400" dirty="0">
                <a:cs typeface="Arial" pitchFamily="34" charset="0"/>
              </a:rPr>
              <a:t>Output (crisp) variable:     Z  = ?      Z   is on a  </a:t>
            </a:r>
            <a:r>
              <a:rPr lang="en-US" sz="2400" dirty="0">
                <a:solidFill>
                  <a:srgbClr val="FF0000"/>
                </a:solidFill>
                <a:cs typeface="Arial" pitchFamily="34" charset="0"/>
              </a:rPr>
              <a:t>scale of 0 to 100</a:t>
            </a:r>
            <a:endParaRPr lang="en-GB" sz="2400" dirty="0">
              <a:cs typeface="Arial" pitchFamily="34" charset="0"/>
            </a:endParaRPr>
          </a:p>
          <a:p>
            <a:pPr marL="342900" indent="-342900" eaLnBrk="0" fontAlgn="base" hangingPunct="0">
              <a:spcBef>
                <a:spcPct val="0"/>
              </a:spcBef>
              <a:spcAft>
                <a:spcPct val="0"/>
              </a:spcAft>
              <a:defRPr/>
            </a:pPr>
            <a:endParaRPr lang="en-GB" sz="2400" dirty="0">
              <a:cs typeface="Arial" pitchFamily="34" charset="0"/>
            </a:endParaRPr>
          </a:p>
          <a:p>
            <a:pPr marL="342900" indent="-342900" eaLnBrk="0" fontAlgn="base" hangingPunct="0">
              <a:spcBef>
                <a:spcPct val="0"/>
              </a:spcBef>
              <a:spcAft>
                <a:spcPct val="0"/>
              </a:spcAft>
              <a:defRPr/>
            </a:pPr>
            <a:r>
              <a:rPr lang="en-GB" sz="2400" dirty="0">
                <a:cs typeface="Arial" pitchFamily="34" charset="0"/>
              </a:rPr>
              <a:t>     C1:  </a:t>
            </a:r>
            <a:r>
              <a:rPr lang="en-GB" sz="2400" i="1" dirty="0">
                <a:latin typeface="Times New Roman" pitchFamily="18" charset="0"/>
                <a:cs typeface="Times New Roman" pitchFamily="18" charset="0"/>
              </a:rPr>
              <a:t>risk</a:t>
            </a:r>
            <a:r>
              <a:rPr lang="en-GB" sz="2400" dirty="0">
                <a:latin typeface="Times New Roman" pitchFamily="18" charset="0"/>
                <a:cs typeface="Times New Roman" pitchFamily="18" charset="0"/>
              </a:rPr>
              <a:t> is </a:t>
            </a:r>
            <a:r>
              <a:rPr lang="en-GB" sz="2400" i="1" dirty="0">
                <a:solidFill>
                  <a:srgbClr val="C00000"/>
                </a:solidFill>
                <a:latin typeface="Times New Roman" pitchFamily="18" charset="0"/>
                <a:cs typeface="Times New Roman" pitchFamily="18" charset="0"/>
              </a:rPr>
              <a:t>low</a:t>
            </a:r>
            <a:endParaRPr lang="en-GB" sz="2400"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r>
              <a:rPr lang="en-GB" sz="2400" dirty="0">
                <a:cs typeface="Arial" pitchFamily="34" charset="0"/>
              </a:rPr>
              <a:t>     C2:  </a:t>
            </a:r>
            <a:r>
              <a:rPr lang="en-GB" sz="2400" i="1" dirty="0">
                <a:latin typeface="Times New Roman" pitchFamily="18" charset="0"/>
                <a:cs typeface="Times New Roman" pitchFamily="18" charset="0"/>
              </a:rPr>
              <a:t>risk</a:t>
            </a:r>
            <a:r>
              <a:rPr lang="en-GB" sz="2400" dirty="0">
                <a:latin typeface="Times New Roman" pitchFamily="18" charset="0"/>
                <a:cs typeface="Times New Roman" pitchFamily="18" charset="0"/>
              </a:rPr>
              <a:t> is </a:t>
            </a:r>
            <a:r>
              <a:rPr lang="en-GB" sz="2400" i="1" dirty="0">
                <a:solidFill>
                  <a:srgbClr val="C00000"/>
                </a:solidFill>
                <a:latin typeface="Times New Roman" pitchFamily="18" charset="0"/>
                <a:cs typeface="Times New Roman" pitchFamily="18" charset="0"/>
              </a:rPr>
              <a:t>normal</a:t>
            </a:r>
            <a:endParaRPr lang="en-GB" sz="2400"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r>
              <a:rPr lang="en-GB" sz="2400" dirty="0">
                <a:cs typeface="Arial" pitchFamily="34" charset="0"/>
              </a:rPr>
              <a:t>     C3:  </a:t>
            </a:r>
            <a:r>
              <a:rPr lang="en-GB" sz="2400" i="1" dirty="0">
                <a:latin typeface="Times New Roman" pitchFamily="18" charset="0"/>
                <a:cs typeface="Times New Roman" pitchFamily="18" charset="0"/>
              </a:rPr>
              <a:t>risk</a:t>
            </a:r>
            <a:r>
              <a:rPr lang="en-GB" sz="2400" dirty="0">
                <a:latin typeface="Times New Roman" pitchFamily="18" charset="0"/>
                <a:cs typeface="Times New Roman" pitchFamily="18" charset="0"/>
              </a:rPr>
              <a:t> is </a:t>
            </a:r>
            <a:r>
              <a:rPr lang="en-GB" sz="2400" i="1" dirty="0">
                <a:solidFill>
                  <a:srgbClr val="C00000"/>
                </a:solidFill>
                <a:latin typeface="Times New Roman" pitchFamily="18" charset="0"/>
                <a:cs typeface="Times New Roman" pitchFamily="18" charset="0"/>
              </a:rPr>
              <a:t>high</a:t>
            </a:r>
            <a:endParaRPr lang="en-US" sz="2400"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endParaRPr lang="en-GB" sz="2400" dirty="0">
              <a:cs typeface="Arial" pitchFamily="34" charset="0"/>
            </a:endParaRPr>
          </a:p>
          <a:p>
            <a:pPr marL="342900" indent="-342900" eaLnBrk="0" fontAlgn="base" hangingPunct="0">
              <a:spcBef>
                <a:spcPct val="0"/>
              </a:spcBef>
              <a:spcAft>
                <a:spcPct val="0"/>
              </a:spcAft>
              <a:defRPr/>
            </a:pPr>
            <a:endParaRPr lang="en-GB" sz="1000" dirty="0">
              <a:solidFill>
                <a:srgbClr val="FFFFFF"/>
              </a:solidFill>
              <a:effectLst>
                <a:outerShdw blurRad="38100" dist="38100" dir="2700000" algn="tl">
                  <a:srgbClr val="000000"/>
                </a:outerShdw>
              </a:effectLst>
              <a:cs typeface="Arial" pitchFamily="34" charset="0"/>
            </a:endParaRPr>
          </a:p>
        </p:txBody>
      </p:sp>
      <p:pic>
        <p:nvPicPr>
          <p:cNvPr id="3" name="Picture 3"/>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699909" y="321734"/>
            <a:ext cx="2953397" cy="142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61247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3">
                                            <p:txEl>
                                              <p:pRg st="2" end="2"/>
                                            </p:txEl>
                                          </p:spTgt>
                                        </p:tgtEl>
                                        <p:attrNameLst>
                                          <p:attrName>style.visibility</p:attrName>
                                        </p:attrNameLst>
                                      </p:cBhvr>
                                      <p:to>
                                        <p:strVal val="visible"/>
                                      </p:to>
                                    </p:set>
                                    <p:anim calcmode="lin" valueType="num">
                                      <p:cBhvr additive="base">
                                        <p:cTn id="7" dur="500" fill="hold"/>
                                        <p:tgtEl>
                                          <p:spTgt spid="3175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5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53">
                                            <p:txEl>
                                              <p:pRg st="3" end="3"/>
                                            </p:txEl>
                                          </p:spTgt>
                                        </p:tgtEl>
                                        <p:attrNameLst>
                                          <p:attrName>style.visibility</p:attrName>
                                        </p:attrNameLst>
                                      </p:cBhvr>
                                      <p:to>
                                        <p:strVal val="visible"/>
                                      </p:to>
                                    </p:set>
                                    <p:anim calcmode="lin" valueType="num">
                                      <p:cBhvr additive="base">
                                        <p:cTn id="11" dur="500" fill="hold"/>
                                        <p:tgtEl>
                                          <p:spTgt spid="3175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5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53">
                                            <p:txEl>
                                              <p:pRg st="4" end="4"/>
                                            </p:txEl>
                                          </p:spTgt>
                                        </p:tgtEl>
                                        <p:attrNameLst>
                                          <p:attrName>style.visibility</p:attrName>
                                        </p:attrNameLst>
                                      </p:cBhvr>
                                      <p:to>
                                        <p:strVal val="visible"/>
                                      </p:to>
                                    </p:set>
                                    <p:anim calcmode="lin" valueType="num">
                                      <p:cBhvr additive="base">
                                        <p:cTn id="15" dur="500" fill="hold"/>
                                        <p:tgtEl>
                                          <p:spTgt spid="3175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5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753">
                                            <p:txEl>
                                              <p:pRg st="5" end="5"/>
                                            </p:txEl>
                                          </p:spTgt>
                                        </p:tgtEl>
                                        <p:attrNameLst>
                                          <p:attrName>style.visibility</p:attrName>
                                        </p:attrNameLst>
                                      </p:cBhvr>
                                      <p:to>
                                        <p:strVal val="visible"/>
                                      </p:to>
                                    </p:set>
                                    <p:anim calcmode="lin" valueType="num">
                                      <p:cBhvr additive="base">
                                        <p:cTn id="19" dur="500" fill="hold"/>
                                        <p:tgtEl>
                                          <p:spTgt spid="3175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5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53">
                                            <p:txEl>
                                              <p:pRg st="7" end="7"/>
                                            </p:txEl>
                                          </p:spTgt>
                                        </p:tgtEl>
                                        <p:attrNameLst>
                                          <p:attrName>style.visibility</p:attrName>
                                        </p:attrNameLst>
                                      </p:cBhvr>
                                      <p:to>
                                        <p:strVal val="visible"/>
                                      </p:to>
                                    </p:set>
                                    <p:anim calcmode="lin" valueType="num">
                                      <p:cBhvr additive="base">
                                        <p:cTn id="25" dur="500" fill="hold"/>
                                        <p:tgtEl>
                                          <p:spTgt spid="3175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5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753">
                                            <p:txEl>
                                              <p:pRg st="8" end="8"/>
                                            </p:txEl>
                                          </p:spTgt>
                                        </p:tgtEl>
                                        <p:attrNameLst>
                                          <p:attrName>style.visibility</p:attrName>
                                        </p:attrNameLst>
                                      </p:cBhvr>
                                      <p:to>
                                        <p:strVal val="visible"/>
                                      </p:to>
                                    </p:set>
                                    <p:anim calcmode="lin" valueType="num">
                                      <p:cBhvr additive="base">
                                        <p:cTn id="29" dur="500" fill="hold"/>
                                        <p:tgtEl>
                                          <p:spTgt spid="3175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75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1753">
                                            <p:txEl>
                                              <p:pRg st="9" end="9"/>
                                            </p:txEl>
                                          </p:spTgt>
                                        </p:tgtEl>
                                        <p:attrNameLst>
                                          <p:attrName>style.visibility</p:attrName>
                                        </p:attrNameLst>
                                      </p:cBhvr>
                                      <p:to>
                                        <p:strVal val="visible"/>
                                      </p:to>
                                    </p:set>
                                    <p:anim calcmode="lin" valueType="num">
                                      <p:cBhvr additive="base">
                                        <p:cTn id="33" dur="500" fill="hold"/>
                                        <p:tgtEl>
                                          <p:spTgt spid="3175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75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1753">
                                            <p:txEl>
                                              <p:pRg st="12" end="12"/>
                                            </p:txEl>
                                          </p:spTgt>
                                        </p:tgtEl>
                                        <p:attrNameLst>
                                          <p:attrName>style.visibility</p:attrName>
                                        </p:attrNameLst>
                                      </p:cBhvr>
                                      <p:to>
                                        <p:strVal val="visible"/>
                                      </p:to>
                                    </p:set>
                                    <p:anim calcmode="lin" valueType="num">
                                      <p:cBhvr additive="base">
                                        <p:cTn id="39" dur="500" fill="hold"/>
                                        <p:tgtEl>
                                          <p:spTgt spid="31753">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175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1753">
                                            <p:txEl>
                                              <p:pRg st="14" end="14"/>
                                            </p:txEl>
                                          </p:spTgt>
                                        </p:tgtEl>
                                        <p:attrNameLst>
                                          <p:attrName>style.visibility</p:attrName>
                                        </p:attrNameLst>
                                      </p:cBhvr>
                                      <p:to>
                                        <p:strVal val="visible"/>
                                      </p:to>
                                    </p:set>
                                    <p:anim calcmode="lin" valueType="num">
                                      <p:cBhvr additive="base">
                                        <p:cTn id="45" dur="500" fill="hold"/>
                                        <p:tgtEl>
                                          <p:spTgt spid="31753">
                                            <p:txEl>
                                              <p:pRg st="14" end="1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1753">
                                            <p:txEl>
                                              <p:pRg st="14" end="1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1753">
                                            <p:txEl>
                                              <p:pRg st="15" end="15"/>
                                            </p:txEl>
                                          </p:spTgt>
                                        </p:tgtEl>
                                        <p:attrNameLst>
                                          <p:attrName>style.visibility</p:attrName>
                                        </p:attrNameLst>
                                      </p:cBhvr>
                                      <p:to>
                                        <p:strVal val="visible"/>
                                      </p:to>
                                    </p:set>
                                    <p:anim calcmode="lin" valueType="num">
                                      <p:cBhvr additive="base">
                                        <p:cTn id="49" dur="500" fill="hold"/>
                                        <p:tgtEl>
                                          <p:spTgt spid="31753">
                                            <p:txEl>
                                              <p:pRg st="15" end="1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1753">
                                            <p:txEl>
                                              <p:pRg st="15" end="1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753">
                                            <p:txEl>
                                              <p:pRg st="16" end="16"/>
                                            </p:txEl>
                                          </p:spTgt>
                                        </p:tgtEl>
                                        <p:attrNameLst>
                                          <p:attrName>style.visibility</p:attrName>
                                        </p:attrNameLst>
                                      </p:cBhvr>
                                      <p:to>
                                        <p:strVal val="visible"/>
                                      </p:to>
                                    </p:set>
                                    <p:anim calcmode="lin" valueType="num">
                                      <p:cBhvr additive="base">
                                        <p:cTn id="53" dur="500" fill="hold"/>
                                        <p:tgtEl>
                                          <p:spTgt spid="31753">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175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4388" y="266007"/>
            <a:ext cx="10515600" cy="834660"/>
          </a:xfrm>
        </p:spPr>
        <p:txBody>
          <a:bodyPr>
            <a:normAutofit/>
          </a:bodyPr>
          <a:lstStyle/>
          <a:p>
            <a:pPr marL="342900" indent="-342900" eaLnBrk="0" fontAlgn="base" hangingPunct="0">
              <a:spcAft>
                <a:spcPct val="0"/>
              </a:spcAft>
              <a:defRPr/>
            </a:pPr>
            <a:r>
              <a:rPr lang="en-US" sz="2800" b="1" u="sng" dirty="0">
                <a:solidFill>
                  <a:srgbClr val="FF0000"/>
                </a:solidFill>
                <a:latin typeface="Arial" panose="020B0604020202020204" pitchFamily="34" charset="0"/>
                <a:ea typeface="+mn-ea"/>
                <a:cs typeface="Arial" panose="020B0604020202020204" pitchFamily="34" charset="0"/>
              </a:rPr>
              <a:t>Step 1:  Let’s define fuzzy numbers</a:t>
            </a:r>
          </a:p>
        </p:txBody>
      </p:sp>
      <p:graphicFrame>
        <p:nvGraphicFramePr>
          <p:cNvPr id="10" name="Object 13"/>
          <p:cNvGraphicFramePr>
            <a:graphicFrameLocks noGrp="1" noChangeAspect="1"/>
          </p:cNvGraphicFramePr>
          <p:nvPr>
            <p:ph sz="quarter" idx="4"/>
            <p:extLst/>
          </p:nvPr>
        </p:nvGraphicFramePr>
        <p:xfrm>
          <a:off x="2055357" y="1333426"/>
          <a:ext cx="8143727" cy="2828721"/>
        </p:xfrm>
        <a:graphic>
          <a:graphicData uri="http://schemas.openxmlformats.org/presentationml/2006/ole">
            <mc:AlternateContent xmlns:mc="http://schemas.openxmlformats.org/markup-compatibility/2006">
              <mc:Choice xmlns:v="urn:schemas-microsoft-com:vml" Requires="v">
                <p:oleObj spid="_x0000_s1050" name="Picture" r:id="rId3" imgW="5361480" imgH="1862280" progId="Word.Picture.8">
                  <p:embed/>
                </p:oleObj>
              </mc:Choice>
              <mc:Fallback>
                <p:oleObj name="Picture" r:id="rId3" imgW="5361480" imgH="1862280" progId="Word.Picture.8">
                  <p:embed/>
                  <p:pic>
                    <p:nvPicPr>
                      <p:cNvPr id="10" name="Object 13"/>
                      <p:cNvPicPr>
                        <a:picLocks noChangeAspect="1" noChangeArrowheads="1"/>
                      </p:cNvPicPr>
                      <p:nvPr/>
                    </p:nvPicPr>
                    <p:blipFill>
                      <a:blip r:embed="rId4"/>
                      <a:srcRect/>
                      <a:stretch>
                        <a:fillRect/>
                      </a:stretch>
                    </p:blipFill>
                    <p:spPr bwMode="auto">
                      <a:xfrm>
                        <a:off x="2055357" y="1333426"/>
                        <a:ext cx="8143727" cy="2828721"/>
                      </a:xfrm>
                      <a:prstGeom prst="rect">
                        <a:avLst/>
                      </a:prstGeom>
                      <a:noFill/>
                      <a:ln>
                        <a:noFill/>
                      </a:ln>
                      <a:effectLst/>
                      <a:extLst/>
                    </p:spPr>
                  </p:pic>
                </p:oleObj>
              </mc:Fallback>
            </mc:AlternateContent>
          </a:graphicData>
        </a:graphic>
      </p:graphicFrame>
      <p:graphicFrame>
        <p:nvGraphicFramePr>
          <p:cNvPr id="11" name="Object 5"/>
          <p:cNvGraphicFramePr>
            <a:graphicFrameLocks noChangeAspect="1"/>
          </p:cNvGraphicFramePr>
          <p:nvPr>
            <p:extLst/>
          </p:nvPr>
        </p:nvGraphicFramePr>
        <p:xfrm>
          <a:off x="3746176" y="4882661"/>
          <a:ext cx="7116173" cy="1805517"/>
        </p:xfrm>
        <a:graphic>
          <a:graphicData uri="http://schemas.openxmlformats.org/presentationml/2006/ole">
            <mc:AlternateContent xmlns:mc="http://schemas.openxmlformats.org/markup-compatibility/2006">
              <mc:Choice xmlns:v="urn:schemas-microsoft-com:vml" Requires="v">
                <p:oleObj spid="_x0000_s1051" name="Picture" r:id="rId5" imgW="5310000" imgH="1348200" progId="Word.Picture.8">
                  <p:embed/>
                </p:oleObj>
              </mc:Choice>
              <mc:Fallback>
                <p:oleObj name="Picture" r:id="rId5" imgW="5310000" imgH="1348200" progId="Word.Picture.8">
                  <p:embed/>
                  <p:pic>
                    <p:nvPicPr>
                      <p:cNvPr id="11" name="Object 5"/>
                      <p:cNvPicPr>
                        <a:picLocks noChangeAspect="1" noChangeArrowheads="1"/>
                      </p:cNvPicPr>
                      <p:nvPr/>
                    </p:nvPicPr>
                    <p:blipFill>
                      <a:blip r:embed="rId6"/>
                      <a:srcRect/>
                      <a:stretch>
                        <a:fillRect/>
                      </a:stretch>
                    </p:blipFill>
                    <p:spPr bwMode="auto">
                      <a:xfrm>
                        <a:off x="3746176" y="4882661"/>
                        <a:ext cx="7116173" cy="1805517"/>
                      </a:xfrm>
                      <a:prstGeom prst="rect">
                        <a:avLst/>
                      </a:prstGeom>
                      <a:solidFill>
                        <a:schemeClr val="bg1"/>
                      </a:solidFill>
                      <a:ln>
                        <a:noFill/>
                      </a:ln>
                      <a:effectLst/>
                      <a:extLst/>
                    </p:spPr>
                  </p:pic>
                </p:oleObj>
              </mc:Fallback>
            </mc:AlternateContent>
          </a:graphicData>
        </a:graphic>
      </p:graphicFrame>
      <p:sp>
        <p:nvSpPr>
          <p:cNvPr id="2" name="Rectangle 1"/>
          <p:cNvSpPr/>
          <p:nvPr/>
        </p:nvSpPr>
        <p:spPr>
          <a:xfrm>
            <a:off x="1718349" y="1176892"/>
            <a:ext cx="6096000" cy="923330"/>
          </a:xfrm>
          <a:prstGeom prst="rect">
            <a:avLst/>
          </a:prstGeom>
        </p:spPr>
        <p:txBody>
          <a:bodyPr>
            <a:spAutoFit/>
          </a:bodyPr>
          <a:lstStyle/>
          <a:p>
            <a:pPr marL="342900" indent="-342900" eaLnBrk="0" fontAlgn="base" hangingPunct="0">
              <a:spcBef>
                <a:spcPct val="0"/>
              </a:spcBef>
              <a:spcAft>
                <a:spcPct val="0"/>
              </a:spcAft>
              <a:defRPr/>
            </a:pPr>
            <a:r>
              <a:rPr lang="en-GB" dirty="0">
                <a:cs typeface="Arial" pitchFamily="34" charset="0"/>
              </a:rPr>
              <a:t>              A1 :  </a:t>
            </a:r>
            <a:r>
              <a:rPr lang="en-GB" i="1" dirty="0" err="1">
                <a:latin typeface="Times New Roman" pitchFamily="18" charset="0"/>
                <a:cs typeface="Times New Roman" pitchFamily="18" charset="0"/>
              </a:rPr>
              <a:t>project_funding</a:t>
            </a:r>
            <a:r>
              <a:rPr lang="en-GB" dirty="0">
                <a:latin typeface="Times New Roman" pitchFamily="18" charset="0"/>
                <a:cs typeface="Times New Roman" pitchFamily="18" charset="0"/>
              </a:rPr>
              <a:t> is </a:t>
            </a:r>
            <a:r>
              <a:rPr lang="en-GB" i="1" dirty="0">
                <a:solidFill>
                  <a:srgbClr val="C00000"/>
                </a:solidFill>
                <a:latin typeface="Times New Roman" pitchFamily="18" charset="0"/>
                <a:cs typeface="Times New Roman" pitchFamily="18" charset="0"/>
              </a:rPr>
              <a:t>inadequate</a:t>
            </a:r>
            <a:endParaRPr lang="en-GB"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r>
              <a:rPr lang="en-GB" dirty="0">
                <a:cs typeface="Arial" pitchFamily="34" charset="0"/>
              </a:rPr>
              <a:t>              A2:   </a:t>
            </a:r>
            <a:r>
              <a:rPr lang="en-GB" i="1" dirty="0" err="1">
                <a:latin typeface="Times New Roman" pitchFamily="18" charset="0"/>
                <a:cs typeface="Times New Roman" pitchFamily="18" charset="0"/>
              </a:rPr>
              <a:t>project_funding</a:t>
            </a:r>
            <a:r>
              <a:rPr lang="en-GB" dirty="0">
                <a:latin typeface="Times New Roman" pitchFamily="18" charset="0"/>
                <a:cs typeface="Times New Roman" pitchFamily="18" charset="0"/>
              </a:rPr>
              <a:t> is </a:t>
            </a:r>
            <a:r>
              <a:rPr lang="en-GB" i="1" dirty="0">
                <a:solidFill>
                  <a:srgbClr val="C00000"/>
                </a:solidFill>
                <a:latin typeface="Times New Roman" pitchFamily="18" charset="0"/>
                <a:cs typeface="Times New Roman" pitchFamily="18" charset="0"/>
              </a:rPr>
              <a:t>marginal</a:t>
            </a:r>
            <a:endParaRPr lang="en-GB"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r>
              <a:rPr lang="en-GB" dirty="0">
                <a:cs typeface="Arial" pitchFamily="34" charset="0"/>
              </a:rPr>
              <a:t>              A3:   </a:t>
            </a:r>
            <a:r>
              <a:rPr lang="en-GB" i="1" dirty="0" err="1">
                <a:latin typeface="Times New Roman" pitchFamily="18" charset="0"/>
                <a:cs typeface="Times New Roman" pitchFamily="18" charset="0"/>
              </a:rPr>
              <a:t>project_funding</a:t>
            </a:r>
            <a:r>
              <a:rPr lang="en-GB" dirty="0">
                <a:latin typeface="Times New Roman" pitchFamily="18" charset="0"/>
                <a:cs typeface="Times New Roman" pitchFamily="18" charset="0"/>
              </a:rPr>
              <a:t> is </a:t>
            </a:r>
            <a:r>
              <a:rPr lang="en-GB" i="1" dirty="0">
                <a:solidFill>
                  <a:srgbClr val="C00000"/>
                </a:solidFill>
                <a:latin typeface="Times New Roman" pitchFamily="18" charset="0"/>
                <a:cs typeface="Times New Roman" pitchFamily="18" charset="0"/>
              </a:rPr>
              <a:t>adequate</a:t>
            </a:r>
            <a:endParaRPr lang="en-US" dirty="0"/>
          </a:p>
        </p:txBody>
      </p:sp>
      <p:sp>
        <p:nvSpPr>
          <p:cNvPr id="3" name="Rectangle 2"/>
          <p:cNvSpPr/>
          <p:nvPr/>
        </p:nvSpPr>
        <p:spPr>
          <a:xfrm>
            <a:off x="6645949" y="1315391"/>
            <a:ext cx="4364566" cy="646331"/>
          </a:xfrm>
          <a:prstGeom prst="rect">
            <a:avLst/>
          </a:prstGeom>
        </p:spPr>
        <p:txBody>
          <a:bodyPr wrap="square">
            <a:spAutoFit/>
          </a:bodyPr>
          <a:lstStyle/>
          <a:p>
            <a:pPr marL="342900" indent="-342900" eaLnBrk="0" fontAlgn="base" hangingPunct="0">
              <a:spcBef>
                <a:spcPct val="0"/>
              </a:spcBef>
              <a:spcAft>
                <a:spcPct val="0"/>
              </a:spcAft>
              <a:defRPr/>
            </a:pPr>
            <a:r>
              <a:rPr lang="en-GB" dirty="0">
                <a:cs typeface="Arial" pitchFamily="34" charset="0"/>
              </a:rPr>
              <a:t>B1: </a:t>
            </a:r>
            <a:r>
              <a:rPr lang="en-GB" i="1" dirty="0" err="1">
                <a:latin typeface="Times New Roman" pitchFamily="18" charset="0"/>
                <a:cs typeface="Times New Roman" pitchFamily="18" charset="0"/>
              </a:rPr>
              <a:t>project_staffing</a:t>
            </a:r>
            <a:r>
              <a:rPr lang="en-GB" dirty="0">
                <a:latin typeface="Times New Roman" pitchFamily="18" charset="0"/>
                <a:cs typeface="Times New Roman" pitchFamily="18" charset="0"/>
              </a:rPr>
              <a:t> is </a:t>
            </a:r>
            <a:r>
              <a:rPr lang="en-GB" i="1" dirty="0">
                <a:solidFill>
                  <a:srgbClr val="C00000"/>
                </a:solidFill>
                <a:latin typeface="Times New Roman" pitchFamily="18" charset="0"/>
                <a:cs typeface="Times New Roman" pitchFamily="18" charset="0"/>
              </a:rPr>
              <a:t>small</a:t>
            </a:r>
          </a:p>
          <a:p>
            <a:pPr marL="342900" indent="-342900" eaLnBrk="0" fontAlgn="base" hangingPunct="0">
              <a:spcBef>
                <a:spcPct val="0"/>
              </a:spcBef>
              <a:spcAft>
                <a:spcPct val="0"/>
              </a:spcAft>
              <a:defRPr/>
            </a:pPr>
            <a:r>
              <a:rPr lang="en-GB" dirty="0">
                <a:cs typeface="Arial" pitchFamily="34" charset="0"/>
              </a:rPr>
              <a:t>B2: </a:t>
            </a:r>
            <a:r>
              <a:rPr lang="en-GB" i="1" dirty="0" err="1">
                <a:latin typeface="Times New Roman" pitchFamily="18" charset="0"/>
                <a:cs typeface="Times New Roman" pitchFamily="18" charset="0"/>
              </a:rPr>
              <a:t>project_staffing</a:t>
            </a:r>
            <a:r>
              <a:rPr lang="en-GB" dirty="0">
                <a:latin typeface="Times New Roman" pitchFamily="18" charset="0"/>
                <a:cs typeface="Times New Roman" pitchFamily="18" charset="0"/>
              </a:rPr>
              <a:t> is </a:t>
            </a:r>
            <a:r>
              <a:rPr lang="en-GB" i="1" dirty="0">
                <a:solidFill>
                  <a:srgbClr val="C00000"/>
                </a:solidFill>
                <a:latin typeface="Times New Roman" pitchFamily="18" charset="0"/>
                <a:cs typeface="Times New Roman" pitchFamily="18" charset="0"/>
              </a:rPr>
              <a:t>large</a:t>
            </a:r>
            <a:endParaRPr lang="en-GB" dirty="0">
              <a:solidFill>
                <a:srgbClr val="C00000"/>
              </a:solidFill>
              <a:latin typeface="Times New Roman" pitchFamily="18" charset="0"/>
              <a:cs typeface="Times New Roman" pitchFamily="18" charset="0"/>
            </a:endParaRPr>
          </a:p>
        </p:txBody>
      </p:sp>
      <p:sp>
        <p:nvSpPr>
          <p:cNvPr id="4" name="Rectangle 3"/>
          <p:cNvSpPr/>
          <p:nvPr/>
        </p:nvSpPr>
        <p:spPr>
          <a:xfrm>
            <a:off x="4766349" y="3878898"/>
            <a:ext cx="6096000" cy="923330"/>
          </a:xfrm>
          <a:prstGeom prst="rect">
            <a:avLst/>
          </a:prstGeom>
        </p:spPr>
        <p:txBody>
          <a:bodyPr>
            <a:spAutoFit/>
          </a:bodyPr>
          <a:lstStyle/>
          <a:p>
            <a:pPr marL="342900" indent="-342900" eaLnBrk="0" fontAlgn="base" hangingPunct="0">
              <a:spcBef>
                <a:spcPct val="0"/>
              </a:spcBef>
              <a:spcAft>
                <a:spcPct val="0"/>
              </a:spcAft>
              <a:defRPr/>
            </a:pPr>
            <a:r>
              <a:rPr lang="en-GB" dirty="0">
                <a:cs typeface="Arial" pitchFamily="34" charset="0"/>
              </a:rPr>
              <a:t>     C1:  </a:t>
            </a:r>
            <a:r>
              <a:rPr lang="en-GB" i="1" dirty="0">
                <a:latin typeface="Times New Roman" pitchFamily="18" charset="0"/>
                <a:cs typeface="Times New Roman" pitchFamily="18" charset="0"/>
              </a:rPr>
              <a:t>risk</a:t>
            </a:r>
            <a:r>
              <a:rPr lang="en-GB" dirty="0">
                <a:latin typeface="Times New Roman" pitchFamily="18" charset="0"/>
                <a:cs typeface="Times New Roman" pitchFamily="18" charset="0"/>
              </a:rPr>
              <a:t> is </a:t>
            </a:r>
            <a:r>
              <a:rPr lang="en-GB" i="1" dirty="0">
                <a:solidFill>
                  <a:srgbClr val="C00000"/>
                </a:solidFill>
                <a:latin typeface="Times New Roman" pitchFamily="18" charset="0"/>
                <a:cs typeface="Times New Roman" pitchFamily="18" charset="0"/>
              </a:rPr>
              <a:t>low</a:t>
            </a:r>
            <a:endParaRPr lang="en-GB"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r>
              <a:rPr lang="en-GB" dirty="0">
                <a:cs typeface="Arial" pitchFamily="34" charset="0"/>
              </a:rPr>
              <a:t>     C2:  </a:t>
            </a:r>
            <a:r>
              <a:rPr lang="en-GB" i="1" dirty="0">
                <a:latin typeface="Times New Roman" pitchFamily="18" charset="0"/>
                <a:cs typeface="Times New Roman" pitchFamily="18" charset="0"/>
              </a:rPr>
              <a:t>risk</a:t>
            </a:r>
            <a:r>
              <a:rPr lang="en-GB" dirty="0">
                <a:latin typeface="Times New Roman" pitchFamily="18" charset="0"/>
                <a:cs typeface="Times New Roman" pitchFamily="18" charset="0"/>
              </a:rPr>
              <a:t> is </a:t>
            </a:r>
            <a:r>
              <a:rPr lang="en-GB" i="1" dirty="0">
                <a:solidFill>
                  <a:srgbClr val="C00000"/>
                </a:solidFill>
                <a:latin typeface="Times New Roman" pitchFamily="18" charset="0"/>
                <a:cs typeface="Times New Roman" pitchFamily="18" charset="0"/>
              </a:rPr>
              <a:t>normal</a:t>
            </a:r>
            <a:endParaRPr lang="en-GB" dirty="0">
              <a:solidFill>
                <a:srgbClr val="C00000"/>
              </a:solidFill>
              <a:latin typeface="Times New Roman" pitchFamily="18" charset="0"/>
              <a:cs typeface="Times New Roman" pitchFamily="18" charset="0"/>
            </a:endParaRPr>
          </a:p>
          <a:p>
            <a:pPr marL="342900" indent="-342900" eaLnBrk="0" fontAlgn="base" hangingPunct="0">
              <a:spcBef>
                <a:spcPct val="0"/>
              </a:spcBef>
              <a:spcAft>
                <a:spcPct val="0"/>
              </a:spcAft>
              <a:defRPr/>
            </a:pPr>
            <a:r>
              <a:rPr lang="en-GB" dirty="0">
                <a:cs typeface="Arial" pitchFamily="34" charset="0"/>
              </a:rPr>
              <a:t>     C3:  </a:t>
            </a:r>
            <a:r>
              <a:rPr lang="en-GB" i="1" dirty="0">
                <a:latin typeface="Times New Roman" pitchFamily="18" charset="0"/>
                <a:cs typeface="Times New Roman" pitchFamily="18" charset="0"/>
              </a:rPr>
              <a:t>risk</a:t>
            </a:r>
            <a:r>
              <a:rPr lang="en-GB" dirty="0">
                <a:latin typeface="Times New Roman" pitchFamily="18" charset="0"/>
                <a:cs typeface="Times New Roman" pitchFamily="18" charset="0"/>
              </a:rPr>
              <a:t> is </a:t>
            </a:r>
            <a:r>
              <a:rPr lang="en-GB" i="1" dirty="0">
                <a:solidFill>
                  <a:srgbClr val="C00000"/>
                </a:solidFill>
                <a:latin typeface="Times New Roman" pitchFamily="18" charset="0"/>
                <a:cs typeface="Times New Roman" pitchFamily="18" charset="0"/>
              </a:rPr>
              <a:t>high</a:t>
            </a:r>
            <a:endParaRPr lang="en-US"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61715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Rectangle 9"/>
          <p:cNvSpPr>
            <a:spLocks noChangeArrowheads="1"/>
          </p:cNvSpPr>
          <p:nvPr/>
        </p:nvSpPr>
        <p:spPr bwMode="auto">
          <a:xfrm>
            <a:off x="304458" y="530167"/>
            <a:ext cx="9144000" cy="5791200"/>
          </a:xfrm>
          <a:prstGeom prst="rect">
            <a:avLst/>
          </a:prstGeom>
          <a:noFill/>
          <a:ln w="12700">
            <a:noFill/>
            <a:miter lim="800000"/>
            <a:headEnd/>
            <a:tailEnd/>
          </a:ln>
          <a:effectLst/>
        </p:spPr>
        <p:txBody>
          <a:bodyPr lIns="90488" tIns="44450" rIns="90488" bIns="44450"/>
          <a:lstStyle/>
          <a:p>
            <a:pPr marL="342900" indent="-342900" eaLnBrk="0" fontAlgn="base" hangingPunct="0">
              <a:spcBef>
                <a:spcPct val="0"/>
              </a:spcBef>
              <a:spcAft>
                <a:spcPct val="0"/>
              </a:spcAft>
              <a:defRPr/>
            </a:pPr>
            <a:r>
              <a:rPr lang="en-GB" sz="2400" dirty="0">
                <a:solidFill>
                  <a:srgbClr val="FFFFFF"/>
                </a:solidFill>
                <a:effectLst>
                  <a:outerShdw blurRad="38100" dist="38100" dir="2700000" algn="tl">
                    <a:srgbClr val="000000"/>
                  </a:outerShdw>
                </a:effectLst>
                <a:cs typeface="Arial" pitchFamily="34" charset="0"/>
              </a:rPr>
              <a:t>	</a:t>
            </a:r>
            <a:r>
              <a:rPr lang="en-GB" sz="2800" b="1" u="sng" dirty="0">
                <a:solidFill>
                  <a:srgbClr val="FF0000"/>
                </a:solidFill>
                <a:latin typeface="Arial" panose="020B0604020202020204" pitchFamily="34" charset="0"/>
                <a:cs typeface="Arial" panose="020B0604020202020204" pitchFamily="34" charset="0"/>
              </a:rPr>
              <a:t>Step 2: Let’s define fuzzy rules on fuzzy numbers</a:t>
            </a:r>
            <a:r>
              <a:rPr lang="en-GB" sz="2800" dirty="0">
                <a:solidFill>
                  <a:srgbClr val="FF0000"/>
                </a:solidFill>
                <a:latin typeface="Times New Roman" pitchFamily="18" charset="0"/>
                <a:cs typeface="Times New Roman" pitchFamily="18" charset="0"/>
              </a:rPr>
              <a:t>:</a:t>
            </a:r>
          </a:p>
          <a:p>
            <a:pPr marL="342900" indent="-342900" algn="just" eaLnBrk="0" fontAlgn="base" hangingPunct="0">
              <a:spcBef>
                <a:spcPct val="0"/>
              </a:spcBef>
              <a:spcAft>
                <a:spcPct val="0"/>
              </a:spcAft>
              <a:defRPr/>
            </a:pPr>
            <a:endParaRPr lang="en-GB" sz="1000" dirty="0">
              <a:solidFill>
                <a:srgbClr val="FFFFFF"/>
              </a:solidFill>
              <a:effectLst>
                <a:outerShdw blurRad="38100" dist="38100" dir="2700000" algn="tl">
                  <a:srgbClr val="000000"/>
                </a:outerShdw>
              </a:effectLst>
              <a:cs typeface="Arial" pitchFamily="34" charset="0"/>
            </a:endParaRPr>
          </a:p>
          <a:p>
            <a:pPr marL="342900" indent="-342900" algn="just" eaLnBrk="0" fontAlgn="base" hangingPunct="0">
              <a:spcBef>
                <a:spcPct val="0"/>
              </a:spcBef>
              <a:spcAft>
                <a:spcPct val="0"/>
              </a:spcAft>
              <a:defRPr/>
            </a:pPr>
            <a:r>
              <a:rPr lang="en-GB" sz="2600" dirty="0">
                <a:solidFill>
                  <a:srgbClr val="FAFD00"/>
                </a:solidFill>
                <a:effectLst>
                  <a:outerShdw blurRad="38100" dist="38100" dir="2700000" algn="tl">
                    <a:srgbClr val="000000"/>
                  </a:outerShdw>
                </a:effectLst>
                <a:cs typeface="Arial" pitchFamily="34" charset="0"/>
              </a:rPr>
              <a:t>	</a:t>
            </a:r>
            <a:r>
              <a:rPr lang="en-GB" sz="2600" dirty="0">
                <a:latin typeface="Times New Roman" pitchFamily="18" charset="0"/>
                <a:cs typeface="Times New Roman" pitchFamily="18" charset="0"/>
              </a:rPr>
              <a:t>Rule: 1			Rule: 1</a:t>
            </a: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IF	      </a:t>
            </a:r>
            <a:r>
              <a:rPr lang="en-GB" sz="2600" i="1" dirty="0">
                <a:latin typeface="Times New Roman" pitchFamily="18" charset="0"/>
                <a:cs typeface="Times New Roman" pitchFamily="18" charset="0"/>
              </a:rPr>
              <a:t>x</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A</a:t>
            </a:r>
            <a:r>
              <a:rPr lang="en-GB" sz="2600" dirty="0">
                <a:latin typeface="Times New Roman" pitchFamily="18" charset="0"/>
                <a:cs typeface="Times New Roman" pitchFamily="18" charset="0"/>
              </a:rPr>
              <a:t>3		IF	  </a:t>
            </a:r>
            <a:r>
              <a:rPr lang="en-GB" sz="2600" i="1" dirty="0" err="1">
                <a:latin typeface="Times New Roman" pitchFamily="18" charset="0"/>
                <a:cs typeface="Times New Roman" pitchFamily="18" charset="0"/>
              </a:rPr>
              <a:t>project_funding</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adequate</a:t>
            </a:r>
            <a:endParaRPr lang="en-GB" sz="2600" dirty="0">
              <a:latin typeface="Times New Roman" pitchFamily="18" charset="0"/>
              <a:cs typeface="Times New Roman" pitchFamily="18" charset="0"/>
            </a:endParaRP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OR	      </a:t>
            </a:r>
            <a:r>
              <a:rPr lang="en-GB" sz="2600" i="1" dirty="0">
                <a:latin typeface="Times New Roman" pitchFamily="18" charset="0"/>
                <a:cs typeface="Times New Roman" pitchFamily="18" charset="0"/>
              </a:rPr>
              <a:t>y</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B</a:t>
            </a:r>
            <a:r>
              <a:rPr lang="en-GB" sz="2600" dirty="0">
                <a:latin typeface="Times New Roman" pitchFamily="18" charset="0"/>
                <a:cs typeface="Times New Roman" pitchFamily="18" charset="0"/>
              </a:rPr>
              <a:t>1		OR	  </a:t>
            </a:r>
            <a:r>
              <a:rPr lang="en-GB" sz="2600" i="1" dirty="0" err="1">
                <a:latin typeface="Times New Roman" pitchFamily="18" charset="0"/>
                <a:cs typeface="Times New Roman" pitchFamily="18" charset="0"/>
              </a:rPr>
              <a:t>project_staffing</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small</a:t>
            </a:r>
            <a:endParaRPr lang="en-GB" sz="2600" dirty="0">
              <a:latin typeface="Times New Roman" pitchFamily="18" charset="0"/>
              <a:cs typeface="Times New Roman" pitchFamily="18" charset="0"/>
            </a:endParaRP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THEN  </a:t>
            </a:r>
            <a:r>
              <a:rPr lang="en-GB" sz="2600" i="1" dirty="0">
                <a:latin typeface="Times New Roman" pitchFamily="18" charset="0"/>
                <a:cs typeface="Times New Roman" pitchFamily="18" charset="0"/>
              </a:rPr>
              <a:t>z</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C</a:t>
            </a:r>
            <a:r>
              <a:rPr lang="en-GB" sz="2600" dirty="0">
                <a:latin typeface="Times New Roman" pitchFamily="18" charset="0"/>
                <a:cs typeface="Times New Roman" pitchFamily="18" charset="0"/>
              </a:rPr>
              <a:t>1		THEN </a:t>
            </a:r>
            <a:r>
              <a:rPr lang="en-GB" sz="2600" i="1" dirty="0">
                <a:latin typeface="Times New Roman" pitchFamily="18" charset="0"/>
                <a:cs typeface="Times New Roman" pitchFamily="18" charset="0"/>
              </a:rPr>
              <a:t>risk</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low</a:t>
            </a:r>
            <a:endParaRPr lang="en-GB" sz="2600" dirty="0">
              <a:latin typeface="Times New Roman" pitchFamily="18" charset="0"/>
              <a:cs typeface="Times New Roman" pitchFamily="18" charset="0"/>
            </a:endParaRPr>
          </a:p>
          <a:p>
            <a:pPr marL="342900" indent="-342900" algn="just" eaLnBrk="0" fontAlgn="base" hangingPunct="0">
              <a:spcBef>
                <a:spcPct val="0"/>
              </a:spcBef>
              <a:spcAft>
                <a:spcPct val="0"/>
              </a:spcAft>
              <a:defRPr/>
            </a:pPr>
            <a:endParaRPr lang="en-GB" sz="1000" dirty="0">
              <a:latin typeface="Times New Roman" pitchFamily="18" charset="0"/>
              <a:cs typeface="Times New Roman" pitchFamily="18" charset="0"/>
            </a:endParaRP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Rule: 2			Rule: 2</a:t>
            </a: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IF	     </a:t>
            </a:r>
            <a:r>
              <a:rPr lang="en-GB" sz="2600" i="1" dirty="0">
                <a:latin typeface="Times New Roman" pitchFamily="18" charset="0"/>
                <a:cs typeface="Times New Roman" pitchFamily="18" charset="0"/>
              </a:rPr>
              <a:t>x </a:t>
            </a:r>
            <a:r>
              <a:rPr lang="en-GB" sz="2600" dirty="0">
                <a:latin typeface="Times New Roman" pitchFamily="18" charset="0"/>
                <a:cs typeface="Times New Roman" pitchFamily="18" charset="0"/>
              </a:rPr>
              <a:t>is </a:t>
            </a:r>
            <a:r>
              <a:rPr lang="en-GB" sz="2600" i="1" dirty="0">
                <a:latin typeface="Times New Roman" pitchFamily="18" charset="0"/>
                <a:cs typeface="Times New Roman" pitchFamily="18" charset="0"/>
              </a:rPr>
              <a:t>A</a:t>
            </a:r>
            <a:r>
              <a:rPr lang="en-GB" sz="2600" dirty="0">
                <a:latin typeface="Times New Roman" pitchFamily="18" charset="0"/>
                <a:cs typeface="Times New Roman" pitchFamily="18" charset="0"/>
              </a:rPr>
              <a:t>2		IF	  </a:t>
            </a:r>
            <a:r>
              <a:rPr lang="en-GB" sz="2600" i="1" dirty="0" err="1">
                <a:latin typeface="Times New Roman" pitchFamily="18" charset="0"/>
                <a:cs typeface="Times New Roman" pitchFamily="18" charset="0"/>
              </a:rPr>
              <a:t>project_funding</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marginal</a:t>
            </a:r>
            <a:endParaRPr lang="en-GB" sz="2600" dirty="0">
              <a:latin typeface="Times New Roman" pitchFamily="18" charset="0"/>
              <a:cs typeface="Times New Roman" pitchFamily="18" charset="0"/>
            </a:endParaRP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AND    </a:t>
            </a:r>
            <a:r>
              <a:rPr lang="en-GB" sz="2600" i="1" dirty="0">
                <a:latin typeface="Times New Roman" pitchFamily="18" charset="0"/>
                <a:cs typeface="Times New Roman" pitchFamily="18" charset="0"/>
              </a:rPr>
              <a:t>y</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B</a:t>
            </a:r>
            <a:r>
              <a:rPr lang="en-GB" sz="2600" dirty="0">
                <a:latin typeface="Times New Roman" pitchFamily="18" charset="0"/>
                <a:cs typeface="Times New Roman" pitchFamily="18" charset="0"/>
              </a:rPr>
              <a:t>2		AND	  </a:t>
            </a:r>
            <a:r>
              <a:rPr lang="en-GB" sz="2600" i="1" dirty="0" err="1">
                <a:latin typeface="Times New Roman" pitchFamily="18" charset="0"/>
                <a:cs typeface="Times New Roman" pitchFamily="18" charset="0"/>
              </a:rPr>
              <a:t>project_staffing</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large</a:t>
            </a:r>
            <a:endParaRPr lang="en-GB" sz="2600" dirty="0">
              <a:latin typeface="Times New Roman" pitchFamily="18" charset="0"/>
              <a:cs typeface="Times New Roman" pitchFamily="18" charset="0"/>
            </a:endParaRP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THEN  </a:t>
            </a:r>
            <a:r>
              <a:rPr lang="en-GB" sz="2600" i="1" dirty="0">
                <a:latin typeface="Times New Roman" pitchFamily="18" charset="0"/>
                <a:cs typeface="Times New Roman" pitchFamily="18" charset="0"/>
              </a:rPr>
              <a:t>z</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C</a:t>
            </a:r>
            <a:r>
              <a:rPr lang="en-GB" sz="2600" dirty="0">
                <a:latin typeface="Times New Roman" pitchFamily="18" charset="0"/>
                <a:cs typeface="Times New Roman" pitchFamily="18" charset="0"/>
              </a:rPr>
              <a:t>2		THEN </a:t>
            </a:r>
            <a:r>
              <a:rPr lang="en-GB" sz="2600" i="1" dirty="0">
                <a:latin typeface="Times New Roman" pitchFamily="18" charset="0"/>
                <a:cs typeface="Times New Roman" pitchFamily="18" charset="0"/>
              </a:rPr>
              <a:t>risk</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normal</a:t>
            </a:r>
            <a:endParaRPr lang="en-GB" sz="2600" dirty="0">
              <a:latin typeface="Times New Roman" pitchFamily="18" charset="0"/>
              <a:cs typeface="Times New Roman" pitchFamily="18" charset="0"/>
            </a:endParaRPr>
          </a:p>
          <a:p>
            <a:pPr marL="342900" indent="-342900" algn="just" eaLnBrk="0" fontAlgn="base" hangingPunct="0">
              <a:spcBef>
                <a:spcPct val="0"/>
              </a:spcBef>
              <a:spcAft>
                <a:spcPct val="0"/>
              </a:spcAft>
              <a:defRPr/>
            </a:pPr>
            <a:endParaRPr lang="en-GB" sz="1000" dirty="0">
              <a:latin typeface="Times New Roman" pitchFamily="18" charset="0"/>
              <a:cs typeface="Times New Roman" pitchFamily="18" charset="0"/>
            </a:endParaRP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Rule: 3			Rule: 3</a:t>
            </a: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IF	      </a:t>
            </a:r>
            <a:r>
              <a:rPr lang="en-GB" sz="2600" i="1" dirty="0">
                <a:latin typeface="Times New Roman" pitchFamily="18" charset="0"/>
                <a:cs typeface="Times New Roman" pitchFamily="18" charset="0"/>
              </a:rPr>
              <a:t>x</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A</a:t>
            </a:r>
            <a:r>
              <a:rPr lang="en-GB" sz="2600" dirty="0">
                <a:latin typeface="Times New Roman" pitchFamily="18" charset="0"/>
                <a:cs typeface="Times New Roman" pitchFamily="18" charset="0"/>
              </a:rPr>
              <a:t>1		IF	  </a:t>
            </a:r>
            <a:r>
              <a:rPr lang="en-GB" sz="2600" i="1" dirty="0" err="1">
                <a:latin typeface="Times New Roman" pitchFamily="18" charset="0"/>
                <a:cs typeface="Times New Roman" pitchFamily="18" charset="0"/>
              </a:rPr>
              <a:t>project_funding</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inadequate</a:t>
            </a:r>
            <a:endParaRPr lang="en-GB" sz="2600" dirty="0">
              <a:latin typeface="Times New Roman" pitchFamily="18" charset="0"/>
              <a:cs typeface="Times New Roman" pitchFamily="18" charset="0"/>
            </a:endParaRPr>
          </a:p>
          <a:p>
            <a:pPr marL="342900" indent="-342900" algn="just" eaLnBrk="0" fontAlgn="base" hangingPunct="0">
              <a:spcBef>
                <a:spcPct val="0"/>
              </a:spcBef>
              <a:spcAft>
                <a:spcPct val="0"/>
              </a:spcAft>
              <a:defRPr/>
            </a:pPr>
            <a:r>
              <a:rPr lang="en-GB" sz="2600" dirty="0">
                <a:latin typeface="Times New Roman" pitchFamily="18" charset="0"/>
                <a:cs typeface="Times New Roman" pitchFamily="18" charset="0"/>
              </a:rPr>
              <a:t>	THEN  </a:t>
            </a:r>
            <a:r>
              <a:rPr lang="en-GB" sz="2600" i="1" dirty="0">
                <a:latin typeface="Times New Roman" pitchFamily="18" charset="0"/>
                <a:cs typeface="Times New Roman" pitchFamily="18" charset="0"/>
              </a:rPr>
              <a:t>z</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C</a:t>
            </a:r>
            <a:r>
              <a:rPr lang="en-GB" sz="2600" dirty="0">
                <a:latin typeface="Times New Roman" pitchFamily="18" charset="0"/>
                <a:cs typeface="Times New Roman" pitchFamily="18" charset="0"/>
              </a:rPr>
              <a:t>3		THEN </a:t>
            </a:r>
            <a:r>
              <a:rPr lang="en-GB" sz="2600" i="1" dirty="0">
                <a:latin typeface="Times New Roman" pitchFamily="18" charset="0"/>
                <a:cs typeface="Times New Roman" pitchFamily="18" charset="0"/>
              </a:rPr>
              <a:t>risk</a:t>
            </a:r>
            <a:r>
              <a:rPr lang="en-GB" sz="2600" dirty="0">
                <a:latin typeface="Times New Roman" pitchFamily="18" charset="0"/>
                <a:cs typeface="Times New Roman" pitchFamily="18" charset="0"/>
              </a:rPr>
              <a:t> is </a:t>
            </a:r>
            <a:r>
              <a:rPr lang="en-GB" sz="2600" i="1" dirty="0">
                <a:latin typeface="Times New Roman" pitchFamily="18" charset="0"/>
                <a:cs typeface="Times New Roman" pitchFamily="18" charset="0"/>
              </a:rPr>
              <a:t>high</a:t>
            </a:r>
            <a:endParaRPr lang="en-US" sz="2600" dirty="0">
              <a:latin typeface="Times New Roman" pitchFamily="18" charset="0"/>
              <a:cs typeface="Times New Roman" pitchFamily="18" charset="0"/>
            </a:endParaRPr>
          </a:p>
        </p:txBody>
      </p:sp>
      <p:pic>
        <p:nvPicPr>
          <p:cNvPr id="3" name="Picture 3"/>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270681" y="165100"/>
            <a:ext cx="2619692" cy="126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30963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3">
                                            <p:txEl>
                                              <p:pRg st="2" end="2"/>
                                            </p:txEl>
                                          </p:spTgt>
                                        </p:tgtEl>
                                        <p:attrNameLst>
                                          <p:attrName>style.visibility</p:attrName>
                                        </p:attrNameLst>
                                      </p:cBhvr>
                                      <p:to>
                                        <p:strVal val="visible"/>
                                      </p:to>
                                    </p:set>
                                    <p:anim calcmode="lin" valueType="num">
                                      <p:cBhvr additive="base">
                                        <p:cTn id="7" dur="500" fill="hold"/>
                                        <p:tgtEl>
                                          <p:spTgt spid="3175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5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53">
                                            <p:txEl>
                                              <p:pRg st="3" end="3"/>
                                            </p:txEl>
                                          </p:spTgt>
                                        </p:tgtEl>
                                        <p:attrNameLst>
                                          <p:attrName>style.visibility</p:attrName>
                                        </p:attrNameLst>
                                      </p:cBhvr>
                                      <p:to>
                                        <p:strVal val="visible"/>
                                      </p:to>
                                    </p:set>
                                    <p:anim calcmode="lin" valueType="num">
                                      <p:cBhvr additive="base">
                                        <p:cTn id="11" dur="500" fill="hold"/>
                                        <p:tgtEl>
                                          <p:spTgt spid="3175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5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53">
                                            <p:txEl>
                                              <p:pRg st="4" end="4"/>
                                            </p:txEl>
                                          </p:spTgt>
                                        </p:tgtEl>
                                        <p:attrNameLst>
                                          <p:attrName>style.visibility</p:attrName>
                                        </p:attrNameLst>
                                      </p:cBhvr>
                                      <p:to>
                                        <p:strVal val="visible"/>
                                      </p:to>
                                    </p:set>
                                    <p:anim calcmode="lin" valueType="num">
                                      <p:cBhvr additive="base">
                                        <p:cTn id="15" dur="500" fill="hold"/>
                                        <p:tgtEl>
                                          <p:spTgt spid="3175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5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753">
                                            <p:txEl>
                                              <p:pRg st="5" end="5"/>
                                            </p:txEl>
                                          </p:spTgt>
                                        </p:tgtEl>
                                        <p:attrNameLst>
                                          <p:attrName>style.visibility</p:attrName>
                                        </p:attrNameLst>
                                      </p:cBhvr>
                                      <p:to>
                                        <p:strVal val="visible"/>
                                      </p:to>
                                    </p:set>
                                    <p:anim calcmode="lin" valueType="num">
                                      <p:cBhvr additive="base">
                                        <p:cTn id="19" dur="500" fill="hold"/>
                                        <p:tgtEl>
                                          <p:spTgt spid="3175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5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53">
                                            <p:txEl>
                                              <p:pRg st="7" end="7"/>
                                            </p:txEl>
                                          </p:spTgt>
                                        </p:tgtEl>
                                        <p:attrNameLst>
                                          <p:attrName>style.visibility</p:attrName>
                                        </p:attrNameLst>
                                      </p:cBhvr>
                                      <p:to>
                                        <p:strVal val="visible"/>
                                      </p:to>
                                    </p:set>
                                    <p:anim calcmode="lin" valueType="num">
                                      <p:cBhvr additive="base">
                                        <p:cTn id="25" dur="500" fill="hold"/>
                                        <p:tgtEl>
                                          <p:spTgt spid="3175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5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753">
                                            <p:txEl>
                                              <p:pRg st="8" end="8"/>
                                            </p:txEl>
                                          </p:spTgt>
                                        </p:tgtEl>
                                        <p:attrNameLst>
                                          <p:attrName>style.visibility</p:attrName>
                                        </p:attrNameLst>
                                      </p:cBhvr>
                                      <p:to>
                                        <p:strVal val="visible"/>
                                      </p:to>
                                    </p:set>
                                    <p:anim calcmode="lin" valueType="num">
                                      <p:cBhvr additive="base">
                                        <p:cTn id="29" dur="500" fill="hold"/>
                                        <p:tgtEl>
                                          <p:spTgt spid="3175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75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1753">
                                            <p:txEl>
                                              <p:pRg st="9" end="9"/>
                                            </p:txEl>
                                          </p:spTgt>
                                        </p:tgtEl>
                                        <p:attrNameLst>
                                          <p:attrName>style.visibility</p:attrName>
                                        </p:attrNameLst>
                                      </p:cBhvr>
                                      <p:to>
                                        <p:strVal val="visible"/>
                                      </p:to>
                                    </p:set>
                                    <p:anim calcmode="lin" valueType="num">
                                      <p:cBhvr additive="base">
                                        <p:cTn id="33" dur="500" fill="hold"/>
                                        <p:tgtEl>
                                          <p:spTgt spid="3175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75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1753">
                                            <p:txEl>
                                              <p:pRg st="10" end="10"/>
                                            </p:txEl>
                                          </p:spTgt>
                                        </p:tgtEl>
                                        <p:attrNameLst>
                                          <p:attrName>style.visibility</p:attrName>
                                        </p:attrNameLst>
                                      </p:cBhvr>
                                      <p:to>
                                        <p:strVal val="visible"/>
                                      </p:to>
                                    </p:set>
                                    <p:anim calcmode="lin" valueType="num">
                                      <p:cBhvr additive="base">
                                        <p:cTn id="37" dur="500" fill="hold"/>
                                        <p:tgtEl>
                                          <p:spTgt spid="3175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75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753">
                                            <p:txEl>
                                              <p:pRg st="12" end="12"/>
                                            </p:txEl>
                                          </p:spTgt>
                                        </p:tgtEl>
                                        <p:attrNameLst>
                                          <p:attrName>style.visibility</p:attrName>
                                        </p:attrNameLst>
                                      </p:cBhvr>
                                      <p:to>
                                        <p:strVal val="visible"/>
                                      </p:to>
                                    </p:set>
                                    <p:anim calcmode="lin" valueType="num">
                                      <p:cBhvr additive="base">
                                        <p:cTn id="43" dur="500" fill="hold"/>
                                        <p:tgtEl>
                                          <p:spTgt spid="3175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753">
                                            <p:txEl>
                                              <p:pRg st="12" end="1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1753">
                                            <p:txEl>
                                              <p:pRg st="13" end="13"/>
                                            </p:txEl>
                                          </p:spTgt>
                                        </p:tgtEl>
                                        <p:attrNameLst>
                                          <p:attrName>style.visibility</p:attrName>
                                        </p:attrNameLst>
                                      </p:cBhvr>
                                      <p:to>
                                        <p:strVal val="visible"/>
                                      </p:to>
                                    </p:set>
                                    <p:anim calcmode="lin" valueType="num">
                                      <p:cBhvr additive="base">
                                        <p:cTn id="47" dur="500" fill="hold"/>
                                        <p:tgtEl>
                                          <p:spTgt spid="31753">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1753">
                                            <p:txEl>
                                              <p:pRg st="13" end="1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1753">
                                            <p:txEl>
                                              <p:pRg st="14" end="14"/>
                                            </p:txEl>
                                          </p:spTgt>
                                        </p:tgtEl>
                                        <p:attrNameLst>
                                          <p:attrName>style.visibility</p:attrName>
                                        </p:attrNameLst>
                                      </p:cBhvr>
                                      <p:to>
                                        <p:strVal val="visible"/>
                                      </p:to>
                                    </p:set>
                                    <p:anim calcmode="lin" valueType="num">
                                      <p:cBhvr additive="base">
                                        <p:cTn id="51" dur="500" fill="hold"/>
                                        <p:tgtEl>
                                          <p:spTgt spid="31753">
                                            <p:txEl>
                                              <p:pRg st="14" end="1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175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Rectangle 10"/>
          <p:cNvSpPr>
            <a:spLocks noChangeArrowheads="1"/>
          </p:cNvSpPr>
          <p:nvPr/>
        </p:nvSpPr>
        <p:spPr bwMode="auto">
          <a:xfrm>
            <a:off x="821267" y="304800"/>
            <a:ext cx="9834033" cy="2514600"/>
          </a:xfrm>
          <a:prstGeom prst="rect">
            <a:avLst/>
          </a:prstGeom>
          <a:noFill/>
          <a:ln w="12700">
            <a:noFill/>
            <a:miter lim="800000"/>
            <a:headEnd/>
            <a:tailEnd/>
          </a:ln>
          <a:effectLst/>
        </p:spPr>
        <p:txBody>
          <a:bodyPr lIns="90488" tIns="44450" rIns="90488" bIns="44450"/>
          <a:lstStyle/>
          <a:p>
            <a:pPr marL="342900" indent="-342900" eaLnBrk="0" fontAlgn="base" hangingPunct="0">
              <a:spcBef>
                <a:spcPct val="0"/>
              </a:spcBef>
              <a:spcAft>
                <a:spcPct val="0"/>
              </a:spcAft>
              <a:defRPr/>
            </a:pPr>
            <a:r>
              <a:rPr lang="en-GB" sz="2400" dirty="0">
                <a:solidFill>
                  <a:srgbClr val="FFFFFF"/>
                </a:solidFill>
                <a:cs typeface="Arial" pitchFamily="34" charset="0"/>
              </a:rPr>
              <a:t>	</a:t>
            </a:r>
            <a:r>
              <a:rPr lang="en-GB" sz="2800" b="1" u="sng" dirty="0">
                <a:solidFill>
                  <a:srgbClr val="FF0000"/>
                </a:solidFill>
                <a:latin typeface="Arial" panose="020B0604020202020204" pitchFamily="34" charset="0"/>
                <a:cs typeface="Arial" panose="020B0604020202020204" pitchFamily="34" charset="0"/>
              </a:rPr>
              <a:t>Step 3: </a:t>
            </a:r>
            <a:r>
              <a:rPr lang="en-GB" sz="2800" b="1" u="sng" dirty="0" err="1">
                <a:solidFill>
                  <a:srgbClr val="FF0000"/>
                </a:solidFill>
                <a:latin typeface="Arial" panose="020B0604020202020204" pitchFamily="34" charset="0"/>
                <a:cs typeface="Arial" panose="020B0604020202020204" pitchFamily="34" charset="0"/>
              </a:rPr>
              <a:t>Fuzzification</a:t>
            </a:r>
            <a:endParaRPr lang="en-GB" sz="2800" b="1" u="sng" dirty="0">
              <a:solidFill>
                <a:srgbClr val="FF0000"/>
              </a:solidFill>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defRPr/>
            </a:pPr>
            <a:endParaRPr lang="en-GB" sz="1000" b="1" u="sng" dirty="0">
              <a:solidFill>
                <a:srgbClr val="FAFD00"/>
              </a:solidFill>
              <a:effectLst>
                <a:outerShdw blurRad="38100" dist="38100" dir="2700000" algn="tl">
                  <a:srgbClr val="000000"/>
                </a:outerShdw>
              </a:effectLst>
              <a:cs typeface="Arial" pitchFamily="34" charset="0"/>
            </a:endParaRPr>
          </a:p>
          <a:p>
            <a:pPr marL="342900" indent="-342900" eaLnBrk="0" fontAlgn="base" hangingPunct="0">
              <a:spcBef>
                <a:spcPct val="0"/>
              </a:spcBef>
              <a:spcAft>
                <a:spcPct val="0"/>
              </a:spcAft>
              <a:buClr>
                <a:srgbClr val="FFFF00"/>
              </a:buClr>
              <a:buSzPct val="75000"/>
              <a:buFont typeface="Arial" panose="020B0604020202020204" pitchFamily="34" charset="0"/>
              <a:buChar char="•"/>
              <a:defRPr/>
            </a:pPr>
            <a:r>
              <a:rPr lang="en-GB" sz="2400" dirty="0">
                <a:latin typeface="Arial" panose="020B0604020202020204" pitchFamily="34" charset="0"/>
                <a:cs typeface="Arial" panose="020B0604020202020204" pitchFamily="34" charset="0"/>
              </a:rPr>
              <a:t>Take the </a:t>
            </a:r>
            <a:r>
              <a:rPr lang="en-GB" sz="2400" u="sng" dirty="0">
                <a:latin typeface="Arial" panose="020B0604020202020204" pitchFamily="34" charset="0"/>
                <a:cs typeface="Arial" panose="020B0604020202020204" pitchFamily="34" charset="0"/>
              </a:rPr>
              <a:t>crisp inputs</a:t>
            </a:r>
            <a:r>
              <a:rPr lang="en-GB" sz="2400" dirty="0">
                <a:latin typeface="Arial" panose="020B0604020202020204" pitchFamily="34" charset="0"/>
                <a:cs typeface="Arial" panose="020B0604020202020204" pitchFamily="34" charset="0"/>
              </a:rPr>
              <a:t>, </a:t>
            </a:r>
            <a:r>
              <a:rPr lang="en-GB" sz="2400" i="1" dirty="0">
                <a:latin typeface="Arial" panose="020B0604020202020204" pitchFamily="34" charset="0"/>
                <a:cs typeface="Arial" panose="020B0604020202020204" pitchFamily="34" charset="0"/>
              </a:rPr>
              <a:t>X </a:t>
            </a:r>
            <a:r>
              <a:rPr lang="en-GB" sz="2400" dirty="0">
                <a:latin typeface="Arial" panose="020B0604020202020204" pitchFamily="34" charset="0"/>
                <a:cs typeface="Arial" panose="020B0604020202020204" pitchFamily="34" charset="0"/>
              </a:rPr>
              <a:t>and </a:t>
            </a:r>
            <a:r>
              <a:rPr lang="en-GB" sz="2400" i="1" dirty="0">
                <a:latin typeface="Arial" panose="020B0604020202020204" pitchFamily="34" charset="0"/>
                <a:cs typeface="Arial" panose="020B0604020202020204" pitchFamily="34" charset="0"/>
              </a:rPr>
              <a:t>Y</a:t>
            </a:r>
            <a:r>
              <a:rPr lang="en-GB" sz="2400" dirty="0">
                <a:latin typeface="Arial" panose="020B0604020202020204" pitchFamily="34" charset="0"/>
                <a:cs typeface="Arial" panose="020B0604020202020204" pitchFamily="34" charset="0"/>
              </a:rPr>
              <a:t> (</a:t>
            </a:r>
            <a:r>
              <a:rPr lang="en-GB" sz="2400" i="1" dirty="0">
                <a:latin typeface="Arial" panose="020B0604020202020204" pitchFamily="34" charset="0"/>
                <a:cs typeface="Arial" panose="020B0604020202020204" pitchFamily="34" charset="0"/>
              </a:rPr>
              <a:t>project funding</a:t>
            </a:r>
            <a:r>
              <a:rPr lang="en-GB" sz="2400" dirty="0">
                <a:latin typeface="Arial" panose="020B0604020202020204" pitchFamily="34" charset="0"/>
                <a:cs typeface="Arial" panose="020B0604020202020204" pitchFamily="34" charset="0"/>
              </a:rPr>
              <a:t> and </a:t>
            </a:r>
            <a:r>
              <a:rPr lang="en-GB" sz="2400" i="1" dirty="0">
                <a:latin typeface="Arial" panose="020B0604020202020204" pitchFamily="34" charset="0"/>
                <a:cs typeface="Arial" panose="020B0604020202020204" pitchFamily="34" charset="0"/>
              </a:rPr>
              <a:t>project staffing</a:t>
            </a:r>
            <a:r>
              <a:rPr lang="en-GB" sz="2400" dirty="0">
                <a:latin typeface="Arial" panose="020B0604020202020204" pitchFamily="34" charset="0"/>
                <a:cs typeface="Arial" panose="020B0604020202020204" pitchFamily="34" charset="0"/>
              </a:rPr>
              <a:t>)</a:t>
            </a:r>
          </a:p>
          <a:p>
            <a:pPr marL="342900" indent="-342900" eaLnBrk="0" fontAlgn="base" hangingPunct="0">
              <a:spcBef>
                <a:spcPct val="0"/>
              </a:spcBef>
              <a:spcAft>
                <a:spcPct val="0"/>
              </a:spcAft>
              <a:buClr>
                <a:srgbClr val="FFFF00"/>
              </a:buClr>
              <a:buSzPct val="75000"/>
              <a:buFont typeface="Arial" panose="020B0604020202020204" pitchFamily="34" charset="0"/>
              <a:buChar char="•"/>
              <a:defRPr/>
            </a:pPr>
            <a:r>
              <a:rPr lang="en-GB" sz="2400" dirty="0">
                <a:latin typeface="Arial" panose="020B0604020202020204" pitchFamily="34" charset="0"/>
                <a:cs typeface="Arial" panose="020B0604020202020204" pitchFamily="34" charset="0"/>
              </a:rPr>
              <a:t>Determine the degree to which these inputs belong to each fuzzy number.</a:t>
            </a:r>
          </a:p>
          <a:p>
            <a:pPr marL="342900" indent="-342900" eaLnBrk="0" fontAlgn="base" hangingPunct="0">
              <a:spcBef>
                <a:spcPct val="0"/>
              </a:spcBef>
              <a:spcAft>
                <a:spcPct val="0"/>
              </a:spcAft>
              <a:buClr>
                <a:srgbClr val="FFFF00"/>
              </a:buClr>
              <a:buSzPct val="75000"/>
              <a:buFont typeface="Arial" panose="020B0604020202020204" pitchFamily="34" charset="0"/>
              <a:buChar char="•"/>
              <a:defRPr/>
            </a:pPr>
            <a:r>
              <a:rPr lang="en-GB" sz="2400" dirty="0">
                <a:latin typeface="Arial" panose="020B0604020202020204" pitchFamily="34" charset="0"/>
                <a:cs typeface="Arial" panose="020B0604020202020204" pitchFamily="34" charset="0"/>
              </a:rPr>
              <a:t>The output is called </a:t>
            </a:r>
            <a:r>
              <a:rPr lang="en-GB" sz="2400" u="sng" dirty="0">
                <a:latin typeface="Arial" panose="020B0604020202020204" pitchFamily="34" charset="0"/>
                <a:cs typeface="Arial" panose="020B0604020202020204" pitchFamily="34" charset="0"/>
              </a:rPr>
              <a:t>fuzzy input</a:t>
            </a:r>
          </a:p>
        </p:txBody>
      </p:sp>
    </p:spTree>
    <p:extLst>
      <p:ext uri="{BB962C8B-B14F-4D97-AF65-F5344CB8AC3E}">
        <p14:creationId xmlns:p14="http://schemas.microsoft.com/office/powerpoint/2010/main" val="762226327"/>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Rectangle 10"/>
          <p:cNvSpPr>
            <a:spLocks noChangeArrowheads="1"/>
          </p:cNvSpPr>
          <p:nvPr/>
        </p:nvSpPr>
        <p:spPr bwMode="auto">
          <a:xfrm>
            <a:off x="1523999" y="304800"/>
            <a:ext cx="9846733" cy="2514600"/>
          </a:xfrm>
          <a:prstGeom prst="rect">
            <a:avLst/>
          </a:prstGeom>
          <a:noFill/>
          <a:ln w="12700">
            <a:noFill/>
            <a:miter lim="800000"/>
            <a:headEnd/>
            <a:tailEnd/>
          </a:ln>
          <a:effectLst/>
        </p:spPr>
        <p:txBody>
          <a:bodyPr lIns="90488" tIns="44450" rIns="90488" bIns="44450"/>
          <a:lstStyle/>
          <a:p>
            <a:pPr marL="342900" indent="-342900" eaLnBrk="0" fontAlgn="base" hangingPunct="0">
              <a:spcBef>
                <a:spcPct val="0"/>
              </a:spcBef>
              <a:spcAft>
                <a:spcPct val="0"/>
              </a:spcAft>
              <a:defRPr/>
            </a:pPr>
            <a:r>
              <a:rPr lang="en-GB" sz="2400" dirty="0">
                <a:solidFill>
                  <a:srgbClr val="FFFFFF"/>
                </a:solidFill>
                <a:cs typeface="Arial" pitchFamily="34" charset="0"/>
              </a:rPr>
              <a:t>	</a:t>
            </a:r>
            <a:endParaRPr lang="en-GB" sz="2400" dirty="0">
              <a:cs typeface="Arial" pitchFamily="34" charset="0"/>
            </a:endParaRPr>
          </a:p>
        </p:txBody>
      </p:sp>
      <p:graphicFrame>
        <p:nvGraphicFramePr>
          <p:cNvPr id="1026" name="Object 13"/>
          <p:cNvGraphicFramePr>
            <a:graphicFrameLocks noChangeAspect="1"/>
          </p:cNvGraphicFramePr>
          <p:nvPr>
            <p:extLst/>
          </p:nvPr>
        </p:nvGraphicFramePr>
        <p:xfrm>
          <a:off x="1617134" y="1276692"/>
          <a:ext cx="8229600" cy="2854325"/>
        </p:xfrm>
        <a:graphic>
          <a:graphicData uri="http://schemas.openxmlformats.org/presentationml/2006/ole">
            <mc:AlternateContent xmlns:mc="http://schemas.openxmlformats.org/markup-compatibility/2006">
              <mc:Choice xmlns:v="urn:schemas-microsoft-com:vml" Requires="v">
                <p:oleObj spid="_x0000_s2062" name="Picture" r:id="rId3" imgW="5361480" imgH="1862280" progId="Word.Picture.8">
                  <p:embed/>
                </p:oleObj>
              </mc:Choice>
              <mc:Fallback>
                <p:oleObj name="Picture" r:id="rId3" imgW="5361480" imgH="1862280" progId="Word.Picture.8">
                  <p:embed/>
                  <p:pic>
                    <p:nvPicPr>
                      <p:cNvPr id="1026" name="Object 13"/>
                      <p:cNvPicPr>
                        <a:picLocks noChangeAspect="1" noChangeArrowheads="1"/>
                      </p:cNvPicPr>
                      <p:nvPr/>
                    </p:nvPicPr>
                    <p:blipFill>
                      <a:blip r:embed="rId4"/>
                      <a:srcRect/>
                      <a:stretch>
                        <a:fillRect/>
                      </a:stretch>
                    </p:blipFill>
                    <p:spPr bwMode="auto">
                      <a:xfrm>
                        <a:off x="1617134" y="1276692"/>
                        <a:ext cx="8229600" cy="285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7" name="Rectangle 15"/>
          <p:cNvSpPr>
            <a:spLocks noChangeArrowheads="1"/>
          </p:cNvSpPr>
          <p:nvPr/>
        </p:nvSpPr>
        <p:spPr bwMode="auto">
          <a:xfrm>
            <a:off x="2572809" y="4309534"/>
            <a:ext cx="2087431" cy="461665"/>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GB" sz="2400" i="1" dirty="0">
                <a:cs typeface="Arial" pitchFamily="34" charset="0"/>
              </a:rPr>
              <a:t>project funding</a:t>
            </a:r>
            <a:endParaRPr lang="en-US" sz="2400" i="1" dirty="0">
              <a:cs typeface="Arial" pitchFamily="34" charset="0"/>
            </a:endParaRPr>
          </a:p>
        </p:txBody>
      </p:sp>
      <p:sp>
        <p:nvSpPr>
          <p:cNvPr id="38928" name="Rectangle 16"/>
          <p:cNvSpPr>
            <a:spLocks noChangeArrowheads="1"/>
          </p:cNvSpPr>
          <p:nvPr/>
        </p:nvSpPr>
        <p:spPr bwMode="auto">
          <a:xfrm>
            <a:off x="6577013" y="4309534"/>
            <a:ext cx="2080506" cy="461665"/>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GB" sz="2400" i="1" dirty="0">
                <a:cs typeface="Arial" pitchFamily="34" charset="0"/>
              </a:rPr>
              <a:t>project staffing</a:t>
            </a:r>
            <a:endParaRPr lang="en-US" sz="2400" i="1" dirty="0">
              <a:cs typeface="Arial" pitchFamily="34" charset="0"/>
            </a:endParaRPr>
          </a:p>
        </p:txBody>
      </p:sp>
      <p:sp>
        <p:nvSpPr>
          <p:cNvPr id="2" name="Rectangle 1"/>
          <p:cNvSpPr/>
          <p:nvPr/>
        </p:nvSpPr>
        <p:spPr>
          <a:xfrm>
            <a:off x="952500" y="187326"/>
            <a:ext cx="9999133" cy="523220"/>
          </a:xfrm>
          <a:prstGeom prst="rect">
            <a:avLst/>
          </a:prstGeom>
        </p:spPr>
        <p:txBody>
          <a:bodyPr wrap="square">
            <a:spAutoFit/>
          </a:bodyPr>
          <a:lstStyle/>
          <a:p>
            <a:r>
              <a:rPr lang="en-US" sz="2800" dirty="0"/>
              <a:t>Suppose  X (</a:t>
            </a:r>
            <a:r>
              <a:rPr lang="en-GB" sz="2800" i="1" dirty="0">
                <a:cs typeface="Arial" pitchFamily="34" charset="0"/>
              </a:rPr>
              <a:t>project funding)</a:t>
            </a:r>
            <a:r>
              <a:rPr lang="en-US" sz="2800" i="1" dirty="0">
                <a:cs typeface="Arial" pitchFamily="34" charset="0"/>
              </a:rPr>
              <a:t>  </a:t>
            </a:r>
            <a:r>
              <a:rPr lang="en-US" sz="2800" dirty="0"/>
              <a:t>= 3     and  Y (</a:t>
            </a:r>
            <a:r>
              <a:rPr lang="en-GB" sz="2800" i="1" dirty="0">
                <a:cs typeface="Arial" pitchFamily="34" charset="0"/>
              </a:rPr>
              <a:t>project staffing)</a:t>
            </a:r>
            <a:r>
              <a:rPr lang="en-US" sz="2800" i="1" dirty="0">
                <a:cs typeface="Arial" pitchFamily="34" charset="0"/>
              </a:rPr>
              <a:t> </a:t>
            </a:r>
            <a:r>
              <a:rPr lang="en-US" sz="2800" dirty="0"/>
              <a:t>= 6   </a:t>
            </a:r>
          </a:p>
        </p:txBody>
      </p:sp>
      <p:sp>
        <p:nvSpPr>
          <p:cNvPr id="3" name="Rectangle 2"/>
          <p:cNvSpPr/>
          <p:nvPr/>
        </p:nvSpPr>
        <p:spPr>
          <a:xfrm>
            <a:off x="761998" y="5493434"/>
            <a:ext cx="10638369" cy="369332"/>
          </a:xfrm>
          <a:prstGeom prst="rect">
            <a:avLst/>
          </a:prstGeom>
        </p:spPr>
        <p:txBody>
          <a:bodyPr wrap="square">
            <a:spAutoFit/>
          </a:bodyPr>
          <a:lstStyle/>
          <a:p>
            <a:pPr marL="342900" indent="-342900" eaLnBrk="0" fontAlgn="base" hangingPunct="0">
              <a:spcBef>
                <a:spcPct val="0"/>
              </a:spcBef>
              <a:spcAft>
                <a:spcPct val="0"/>
              </a:spcAft>
              <a:buFontTx/>
              <a:buChar char="•"/>
              <a:defRPr/>
            </a:pPr>
            <a:r>
              <a:rPr lang="en-GB" b="1" u="sng" dirty="0">
                <a:latin typeface="Arial" panose="020B0604020202020204" pitchFamily="34" charset="0"/>
                <a:cs typeface="Arial" panose="020B0604020202020204" pitchFamily="34" charset="0"/>
              </a:rPr>
              <a:t>Fuzzy input:</a:t>
            </a:r>
            <a:r>
              <a:rPr lang="en-GB" b="1" dirty="0">
                <a:latin typeface="Arial" panose="020B0604020202020204" pitchFamily="34" charset="0"/>
                <a:cs typeface="Arial" panose="020B0604020202020204" pitchFamily="34" charset="0"/>
              </a:rPr>
              <a:t>    </a:t>
            </a:r>
            <a:r>
              <a:rPr lang="en-AU" dirty="0">
                <a:solidFill>
                  <a:srgbClr val="FF0000"/>
                </a:solidFill>
                <a:latin typeface="Arial" panose="020B0604020202020204" pitchFamily="34" charset="0"/>
                <a:cs typeface="Arial" panose="020B0604020202020204" pitchFamily="34" charset="0"/>
                <a:sym typeface="Symbol" pitchFamily="18" charset="2"/>
              </a:rPr>
              <a:t></a:t>
            </a:r>
            <a:r>
              <a:rPr lang="en-GB" baseline="-25000" dirty="0">
                <a:solidFill>
                  <a:srgbClr val="FF0000"/>
                </a:solidFill>
                <a:latin typeface="Arial" panose="020B0604020202020204" pitchFamily="34" charset="0"/>
                <a:cs typeface="Arial" panose="020B0604020202020204" pitchFamily="34" charset="0"/>
              </a:rPr>
              <a:t>(</a:t>
            </a:r>
            <a:r>
              <a:rPr lang="en-GB" i="1" baseline="-25000" dirty="0">
                <a:solidFill>
                  <a:srgbClr val="FF0000"/>
                </a:solidFill>
                <a:latin typeface="Arial" panose="020B0604020202020204" pitchFamily="34" charset="0"/>
                <a:cs typeface="Arial" panose="020B0604020202020204" pitchFamily="34" charset="0"/>
              </a:rPr>
              <a:t>x</a:t>
            </a:r>
            <a:r>
              <a:rPr lang="en-GB" baseline="-25000" dirty="0">
                <a:solidFill>
                  <a:srgbClr val="FF0000"/>
                </a:solidFill>
                <a:latin typeface="Arial" panose="020B0604020202020204" pitchFamily="34" charset="0"/>
                <a:cs typeface="Arial" panose="020B0604020202020204" pitchFamily="34" charset="0"/>
              </a:rPr>
              <a:t>=</a:t>
            </a:r>
            <a:r>
              <a:rPr lang="en-GB" i="1" baseline="-25000" dirty="0">
                <a:solidFill>
                  <a:srgbClr val="FF0000"/>
                </a:solidFill>
                <a:latin typeface="Arial" panose="020B0604020202020204" pitchFamily="34" charset="0"/>
                <a:cs typeface="Arial" panose="020B0604020202020204" pitchFamily="34" charset="0"/>
              </a:rPr>
              <a:t>A</a:t>
            </a:r>
            <a:r>
              <a:rPr lang="en-GB" baseline="-25000" dirty="0">
                <a:solidFill>
                  <a:srgbClr val="FF0000"/>
                </a:solidFill>
                <a:latin typeface="Arial" panose="020B0604020202020204" pitchFamily="34" charset="0"/>
                <a:cs typeface="Arial" panose="020B0604020202020204" pitchFamily="34" charset="0"/>
              </a:rPr>
              <a:t>1)</a:t>
            </a:r>
            <a:r>
              <a:rPr lang="en-GB" dirty="0">
                <a:solidFill>
                  <a:srgbClr val="FF0000"/>
                </a:solidFill>
                <a:latin typeface="Arial" panose="020B0604020202020204" pitchFamily="34" charset="0"/>
                <a:cs typeface="Arial" panose="020B0604020202020204" pitchFamily="34" charset="0"/>
              </a:rPr>
              <a:t> = 0.5  </a:t>
            </a:r>
            <a:r>
              <a:rPr lang="en-AU" dirty="0">
                <a:solidFill>
                  <a:srgbClr val="FF0000"/>
                </a:solidFill>
                <a:latin typeface="Arial" panose="020B0604020202020204" pitchFamily="34" charset="0"/>
                <a:cs typeface="Arial" panose="020B0604020202020204" pitchFamily="34" charset="0"/>
                <a:sym typeface="Symbol" pitchFamily="18" charset="2"/>
              </a:rPr>
              <a:t></a:t>
            </a:r>
            <a:r>
              <a:rPr lang="en-GB" baseline="-25000" dirty="0">
                <a:solidFill>
                  <a:srgbClr val="FF0000"/>
                </a:solidFill>
                <a:latin typeface="Arial" panose="020B0604020202020204" pitchFamily="34" charset="0"/>
                <a:cs typeface="Arial" panose="020B0604020202020204" pitchFamily="34" charset="0"/>
              </a:rPr>
              <a:t>(</a:t>
            </a:r>
            <a:r>
              <a:rPr lang="en-GB" i="1" baseline="-25000" dirty="0">
                <a:solidFill>
                  <a:srgbClr val="FF0000"/>
                </a:solidFill>
                <a:latin typeface="Arial" panose="020B0604020202020204" pitchFamily="34" charset="0"/>
                <a:cs typeface="Arial" panose="020B0604020202020204" pitchFamily="34" charset="0"/>
              </a:rPr>
              <a:t>x</a:t>
            </a:r>
            <a:r>
              <a:rPr lang="en-GB" baseline="-25000" dirty="0">
                <a:solidFill>
                  <a:srgbClr val="FF0000"/>
                </a:solidFill>
                <a:latin typeface="Arial" panose="020B0604020202020204" pitchFamily="34" charset="0"/>
                <a:cs typeface="Arial" panose="020B0604020202020204" pitchFamily="34" charset="0"/>
              </a:rPr>
              <a:t>=</a:t>
            </a:r>
            <a:r>
              <a:rPr lang="en-GB" i="1" baseline="-25000" dirty="0">
                <a:solidFill>
                  <a:srgbClr val="FF0000"/>
                </a:solidFill>
                <a:latin typeface="Arial" panose="020B0604020202020204" pitchFamily="34" charset="0"/>
                <a:cs typeface="Arial" panose="020B0604020202020204" pitchFamily="34" charset="0"/>
              </a:rPr>
              <a:t>A</a:t>
            </a:r>
            <a:r>
              <a:rPr lang="en-GB" baseline="-25000" dirty="0">
                <a:solidFill>
                  <a:srgbClr val="FF0000"/>
                </a:solidFill>
                <a:latin typeface="Arial" panose="020B0604020202020204" pitchFamily="34" charset="0"/>
                <a:cs typeface="Arial" panose="020B0604020202020204" pitchFamily="34" charset="0"/>
              </a:rPr>
              <a:t>2)</a:t>
            </a:r>
            <a:r>
              <a:rPr lang="en-GB" dirty="0">
                <a:solidFill>
                  <a:srgbClr val="FF0000"/>
                </a:solidFill>
                <a:latin typeface="Arial" panose="020B0604020202020204" pitchFamily="34" charset="0"/>
                <a:cs typeface="Arial" panose="020B0604020202020204" pitchFamily="34" charset="0"/>
              </a:rPr>
              <a:t> = 0.2  and </a:t>
            </a:r>
            <a:r>
              <a:rPr lang="en-AU" dirty="0">
                <a:solidFill>
                  <a:srgbClr val="FF0000"/>
                </a:solidFill>
                <a:latin typeface="Arial" panose="020B0604020202020204" pitchFamily="34" charset="0"/>
                <a:cs typeface="Arial" panose="020B0604020202020204" pitchFamily="34" charset="0"/>
                <a:sym typeface="Symbol" pitchFamily="18" charset="2"/>
              </a:rPr>
              <a:t></a:t>
            </a:r>
            <a:r>
              <a:rPr lang="en-GB" baseline="-25000" dirty="0">
                <a:solidFill>
                  <a:srgbClr val="FF0000"/>
                </a:solidFill>
                <a:latin typeface="Arial" panose="020B0604020202020204" pitchFamily="34" charset="0"/>
                <a:cs typeface="Arial" panose="020B0604020202020204" pitchFamily="34" charset="0"/>
              </a:rPr>
              <a:t>(</a:t>
            </a:r>
            <a:r>
              <a:rPr lang="en-GB" i="1" baseline="-25000" dirty="0">
                <a:solidFill>
                  <a:srgbClr val="FF0000"/>
                </a:solidFill>
                <a:latin typeface="Arial" panose="020B0604020202020204" pitchFamily="34" charset="0"/>
                <a:cs typeface="Arial" panose="020B0604020202020204" pitchFamily="34" charset="0"/>
              </a:rPr>
              <a:t>x</a:t>
            </a:r>
            <a:r>
              <a:rPr lang="en-GB" baseline="-25000" dirty="0">
                <a:solidFill>
                  <a:srgbClr val="FF0000"/>
                </a:solidFill>
                <a:latin typeface="Arial" panose="020B0604020202020204" pitchFamily="34" charset="0"/>
                <a:cs typeface="Arial" panose="020B0604020202020204" pitchFamily="34" charset="0"/>
              </a:rPr>
              <a:t>=</a:t>
            </a:r>
            <a:r>
              <a:rPr lang="en-GB" i="1" baseline="-25000" dirty="0">
                <a:solidFill>
                  <a:srgbClr val="FF0000"/>
                </a:solidFill>
                <a:latin typeface="Arial" panose="020B0604020202020204" pitchFamily="34" charset="0"/>
                <a:cs typeface="Arial" panose="020B0604020202020204" pitchFamily="34" charset="0"/>
              </a:rPr>
              <a:t>A</a:t>
            </a:r>
            <a:r>
              <a:rPr lang="en-GB" baseline="-25000" dirty="0">
                <a:solidFill>
                  <a:srgbClr val="FF0000"/>
                </a:solidFill>
                <a:latin typeface="Arial" panose="020B0604020202020204" pitchFamily="34" charset="0"/>
                <a:cs typeface="Arial" panose="020B0604020202020204" pitchFamily="34" charset="0"/>
              </a:rPr>
              <a:t>3)</a:t>
            </a:r>
            <a:r>
              <a:rPr lang="en-GB" dirty="0">
                <a:solidFill>
                  <a:srgbClr val="FF0000"/>
                </a:solidFill>
                <a:latin typeface="Arial" panose="020B0604020202020204" pitchFamily="34" charset="0"/>
                <a:cs typeface="Arial" panose="020B0604020202020204" pitchFamily="34" charset="0"/>
              </a:rPr>
              <a:t> = 0 </a:t>
            </a:r>
            <a:r>
              <a:rPr lang="en-GB" dirty="0">
                <a:latin typeface="Arial" panose="020B0604020202020204" pitchFamily="34" charset="0"/>
                <a:cs typeface="Arial" panose="020B0604020202020204" pitchFamily="34" charset="0"/>
              </a:rPr>
              <a:t>,  </a:t>
            </a:r>
            <a:r>
              <a:rPr lang="en-AU" dirty="0">
                <a:solidFill>
                  <a:schemeClr val="accent1"/>
                </a:solidFill>
                <a:latin typeface="Arial" panose="020B0604020202020204" pitchFamily="34" charset="0"/>
                <a:cs typeface="Arial" panose="020B0604020202020204" pitchFamily="34" charset="0"/>
                <a:sym typeface="Symbol" pitchFamily="18" charset="2"/>
              </a:rPr>
              <a:t></a:t>
            </a:r>
            <a:r>
              <a:rPr lang="en-GB" baseline="-25000" dirty="0">
                <a:solidFill>
                  <a:schemeClr val="accent1"/>
                </a:solidFill>
                <a:latin typeface="Arial" panose="020B0604020202020204" pitchFamily="34" charset="0"/>
                <a:cs typeface="Arial" panose="020B0604020202020204" pitchFamily="34" charset="0"/>
              </a:rPr>
              <a:t>(</a:t>
            </a:r>
            <a:r>
              <a:rPr lang="en-GB" i="1" baseline="-25000" dirty="0">
                <a:solidFill>
                  <a:schemeClr val="accent1"/>
                </a:solidFill>
                <a:latin typeface="Arial" panose="020B0604020202020204" pitchFamily="34" charset="0"/>
                <a:cs typeface="Arial" panose="020B0604020202020204" pitchFamily="34" charset="0"/>
              </a:rPr>
              <a:t>y</a:t>
            </a:r>
            <a:r>
              <a:rPr lang="en-GB" baseline="-25000" dirty="0">
                <a:solidFill>
                  <a:schemeClr val="accent1"/>
                </a:solidFill>
                <a:latin typeface="Arial" panose="020B0604020202020204" pitchFamily="34" charset="0"/>
                <a:cs typeface="Arial" panose="020B0604020202020204" pitchFamily="34" charset="0"/>
              </a:rPr>
              <a:t>=</a:t>
            </a:r>
            <a:r>
              <a:rPr lang="en-GB" i="1" baseline="-25000" dirty="0">
                <a:solidFill>
                  <a:schemeClr val="accent1"/>
                </a:solidFill>
                <a:latin typeface="Arial" panose="020B0604020202020204" pitchFamily="34" charset="0"/>
                <a:cs typeface="Arial" panose="020B0604020202020204" pitchFamily="34" charset="0"/>
              </a:rPr>
              <a:t>B</a:t>
            </a:r>
            <a:r>
              <a:rPr lang="en-GB" baseline="-25000" dirty="0">
                <a:solidFill>
                  <a:schemeClr val="accent1"/>
                </a:solidFill>
                <a:latin typeface="Arial" panose="020B0604020202020204" pitchFamily="34" charset="0"/>
                <a:cs typeface="Arial" panose="020B0604020202020204" pitchFamily="34" charset="0"/>
              </a:rPr>
              <a:t>1)</a:t>
            </a:r>
            <a:r>
              <a:rPr lang="en-GB" dirty="0">
                <a:solidFill>
                  <a:schemeClr val="accent1"/>
                </a:solidFill>
                <a:latin typeface="Arial" panose="020B0604020202020204" pitchFamily="34" charset="0"/>
                <a:cs typeface="Arial" panose="020B0604020202020204" pitchFamily="34" charset="0"/>
              </a:rPr>
              <a:t> = 0.1 and </a:t>
            </a:r>
            <a:r>
              <a:rPr lang="en-AU" dirty="0">
                <a:solidFill>
                  <a:schemeClr val="accent1"/>
                </a:solidFill>
                <a:latin typeface="Arial" panose="020B0604020202020204" pitchFamily="34" charset="0"/>
                <a:cs typeface="Arial" panose="020B0604020202020204" pitchFamily="34" charset="0"/>
                <a:sym typeface="Symbol" pitchFamily="18" charset="2"/>
              </a:rPr>
              <a:t></a:t>
            </a:r>
            <a:r>
              <a:rPr lang="en-GB" baseline="-25000" dirty="0">
                <a:solidFill>
                  <a:schemeClr val="accent1"/>
                </a:solidFill>
                <a:latin typeface="Arial" panose="020B0604020202020204" pitchFamily="34" charset="0"/>
                <a:cs typeface="Arial" panose="020B0604020202020204" pitchFamily="34" charset="0"/>
              </a:rPr>
              <a:t>(</a:t>
            </a:r>
            <a:r>
              <a:rPr lang="en-GB" i="1" baseline="-25000" dirty="0">
                <a:solidFill>
                  <a:schemeClr val="accent1"/>
                </a:solidFill>
                <a:latin typeface="Arial" panose="020B0604020202020204" pitchFamily="34" charset="0"/>
                <a:cs typeface="Arial" panose="020B0604020202020204" pitchFamily="34" charset="0"/>
              </a:rPr>
              <a:t>y</a:t>
            </a:r>
            <a:r>
              <a:rPr lang="en-GB" baseline="-25000" dirty="0">
                <a:solidFill>
                  <a:schemeClr val="accent1"/>
                </a:solidFill>
                <a:latin typeface="Arial" panose="020B0604020202020204" pitchFamily="34" charset="0"/>
                <a:cs typeface="Arial" panose="020B0604020202020204" pitchFamily="34" charset="0"/>
              </a:rPr>
              <a:t>=</a:t>
            </a:r>
            <a:r>
              <a:rPr lang="en-GB" i="1" baseline="-25000" dirty="0">
                <a:solidFill>
                  <a:schemeClr val="accent1"/>
                </a:solidFill>
                <a:latin typeface="Arial" panose="020B0604020202020204" pitchFamily="34" charset="0"/>
                <a:cs typeface="Arial" panose="020B0604020202020204" pitchFamily="34" charset="0"/>
              </a:rPr>
              <a:t>B</a:t>
            </a:r>
            <a:r>
              <a:rPr lang="en-GB" baseline="-25000" dirty="0">
                <a:solidFill>
                  <a:schemeClr val="accent1"/>
                </a:solidFill>
                <a:latin typeface="Arial" panose="020B0604020202020204" pitchFamily="34" charset="0"/>
                <a:cs typeface="Arial" panose="020B0604020202020204" pitchFamily="34" charset="0"/>
              </a:rPr>
              <a:t>2)</a:t>
            </a:r>
            <a:r>
              <a:rPr lang="en-GB" dirty="0">
                <a:solidFill>
                  <a:schemeClr val="accent1"/>
                </a:solidFill>
                <a:latin typeface="Arial" panose="020B0604020202020204" pitchFamily="34" charset="0"/>
                <a:cs typeface="Arial" panose="020B0604020202020204" pitchFamily="34" charset="0"/>
              </a:rPr>
              <a:t> = 0.7</a:t>
            </a:r>
          </a:p>
        </p:txBody>
      </p:sp>
    </p:spTree>
    <p:extLst>
      <p:ext uri="{BB962C8B-B14F-4D97-AF65-F5344CB8AC3E}">
        <p14:creationId xmlns:p14="http://schemas.microsoft.com/office/powerpoint/2010/main" val="209708133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27"/>
                                        </p:tgtEl>
                                        <p:attrNameLst>
                                          <p:attrName>style.visibility</p:attrName>
                                        </p:attrNameLst>
                                      </p:cBhvr>
                                      <p:to>
                                        <p:strVal val="visible"/>
                                      </p:to>
                                    </p:set>
                                    <p:anim calcmode="lin" valueType="num">
                                      <p:cBhvr additive="base">
                                        <p:cTn id="13" dur="500" fill="hold"/>
                                        <p:tgtEl>
                                          <p:spTgt spid="38927"/>
                                        </p:tgtEl>
                                        <p:attrNameLst>
                                          <p:attrName>ppt_x</p:attrName>
                                        </p:attrNameLst>
                                      </p:cBhvr>
                                      <p:tavLst>
                                        <p:tav tm="0">
                                          <p:val>
                                            <p:strVal val="#ppt_x"/>
                                          </p:val>
                                        </p:tav>
                                        <p:tav tm="100000">
                                          <p:val>
                                            <p:strVal val="#ppt_x"/>
                                          </p:val>
                                        </p:tav>
                                      </p:tavLst>
                                    </p:anim>
                                    <p:anim calcmode="lin" valueType="num">
                                      <p:cBhvr additive="base">
                                        <p:cTn id="14" dur="500" fill="hold"/>
                                        <p:tgtEl>
                                          <p:spTgt spid="389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928"/>
                                        </p:tgtEl>
                                        <p:attrNameLst>
                                          <p:attrName>style.visibility</p:attrName>
                                        </p:attrNameLst>
                                      </p:cBhvr>
                                      <p:to>
                                        <p:strVal val="visible"/>
                                      </p:to>
                                    </p:set>
                                    <p:anim calcmode="lin" valueType="num">
                                      <p:cBhvr additive="base">
                                        <p:cTn id="19" dur="500" fill="hold"/>
                                        <p:tgtEl>
                                          <p:spTgt spid="38928"/>
                                        </p:tgtEl>
                                        <p:attrNameLst>
                                          <p:attrName>ppt_x</p:attrName>
                                        </p:attrNameLst>
                                      </p:cBhvr>
                                      <p:tavLst>
                                        <p:tav tm="0">
                                          <p:val>
                                            <p:strVal val="#ppt_x"/>
                                          </p:val>
                                        </p:tav>
                                        <p:tav tm="100000">
                                          <p:val>
                                            <p:strVal val="#ppt_x"/>
                                          </p:val>
                                        </p:tav>
                                      </p:tavLst>
                                    </p:anim>
                                    <p:anim calcmode="lin" valueType="num">
                                      <p:cBhvr additive="base">
                                        <p:cTn id="20" dur="500" fill="hold"/>
                                        <p:tgtEl>
                                          <p:spTgt spid="389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7" grpId="0"/>
      <p:bldP spid="38928"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876299" y="423334"/>
            <a:ext cx="10689167" cy="5105400"/>
          </a:xfrm>
          <a:prstGeom prst="rect">
            <a:avLst/>
          </a:prstGeom>
          <a:noFill/>
          <a:ln w="12700">
            <a:noFill/>
            <a:miter lim="800000"/>
            <a:headEnd/>
            <a:tailEnd/>
          </a:ln>
          <a:effectLst/>
        </p:spPr>
        <p:txBody>
          <a:bodyPr lIns="90488" tIns="44450" rIns="90488" bIns="44450"/>
          <a:lstStyle/>
          <a:p>
            <a:pPr marL="342900" indent="-342900" eaLnBrk="0" fontAlgn="base" hangingPunct="0">
              <a:spcBef>
                <a:spcPct val="0"/>
              </a:spcBef>
              <a:spcAft>
                <a:spcPct val="0"/>
              </a:spcAft>
              <a:defRPr/>
            </a:pPr>
            <a:r>
              <a:rPr lang="en-GB" sz="2400" dirty="0">
                <a:solidFill>
                  <a:srgbClr val="FFFFFF"/>
                </a:solidFill>
                <a:cs typeface="Arial" pitchFamily="34" charset="0"/>
              </a:rPr>
              <a:t>	</a:t>
            </a:r>
            <a:r>
              <a:rPr lang="en-GB" sz="2800" b="1" u="sng" dirty="0">
                <a:solidFill>
                  <a:srgbClr val="FF0000"/>
                </a:solidFill>
                <a:latin typeface="Arial" panose="020B0604020202020204" pitchFamily="34" charset="0"/>
                <a:cs typeface="Arial" panose="020B0604020202020204" pitchFamily="34" charset="0"/>
              </a:rPr>
              <a:t>Step 4: Rule Evaluation</a:t>
            </a:r>
          </a:p>
          <a:p>
            <a:pPr eaLnBrk="0" fontAlgn="base" hangingPunct="0">
              <a:spcBef>
                <a:spcPct val="0"/>
              </a:spcBef>
              <a:spcAft>
                <a:spcPct val="0"/>
              </a:spcAft>
              <a:defRPr/>
            </a:pPr>
            <a:endParaRPr lang="en-GB" sz="2000" dirty="0">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buFontTx/>
              <a:buChar char="•"/>
              <a:defRPr/>
            </a:pPr>
            <a:r>
              <a:rPr lang="en-GB" sz="2000" dirty="0">
                <a:latin typeface="Arial" panose="020B0604020202020204" pitchFamily="34" charset="0"/>
                <a:cs typeface="Arial" panose="020B0604020202020204" pitchFamily="34" charset="0"/>
              </a:rPr>
              <a:t>Apply the fuzzy input to the fuzzy rules.</a:t>
            </a:r>
          </a:p>
          <a:p>
            <a:pPr marL="342900" indent="-342900" algn="just" eaLnBrk="0" fontAlgn="base" hangingPunct="0">
              <a:spcBef>
                <a:spcPct val="0"/>
              </a:spcBef>
              <a:spcAft>
                <a:spcPct val="0"/>
              </a:spcAft>
              <a:defRPr/>
            </a:pPr>
            <a:endParaRPr lang="en-GB" sz="2000" dirty="0">
              <a:latin typeface="Arial" panose="020B0604020202020204" pitchFamily="34" charset="0"/>
              <a:cs typeface="Arial" panose="020B0604020202020204" pitchFamily="34" charset="0"/>
            </a:endParaRPr>
          </a:p>
          <a:p>
            <a:pPr marL="342900" indent="-342900" algn="just" eaLnBrk="0" fontAlgn="base" hangingPunct="0">
              <a:spcBef>
                <a:spcPct val="0"/>
              </a:spcBef>
              <a:spcAft>
                <a:spcPct val="0"/>
              </a:spcAft>
              <a:buFont typeface="Arial" panose="020B0604020202020204" pitchFamily="34" charset="0"/>
              <a:buChar char="•"/>
              <a:defRPr/>
            </a:pPr>
            <a:r>
              <a:rPr lang="en-GB" sz="2000" dirty="0">
                <a:latin typeface="Arial" panose="020B0604020202020204" pitchFamily="34" charset="0"/>
                <a:cs typeface="Arial" panose="020B0604020202020204" pitchFamily="34" charset="0"/>
              </a:rPr>
              <a:t>To evaluate the disjunction of the rule inputs, we use the </a:t>
            </a:r>
            <a:r>
              <a:rPr lang="en-GB" sz="2000" b="1" dirty="0">
                <a:latin typeface="Arial" panose="020B0604020202020204" pitchFamily="34" charset="0"/>
                <a:cs typeface="Arial" panose="020B0604020202020204" pitchFamily="34" charset="0"/>
              </a:rPr>
              <a:t>OR fuzzy operation</a:t>
            </a:r>
            <a:r>
              <a:rPr lang="en-GB" sz="2000" dirty="0">
                <a:latin typeface="Arial" panose="020B0604020202020204" pitchFamily="34" charset="0"/>
                <a:cs typeface="Arial" panose="020B0604020202020204" pitchFamily="34" charset="0"/>
              </a:rPr>
              <a:t>.  </a:t>
            </a:r>
          </a:p>
          <a:p>
            <a:pPr marL="342900" indent="-342900" algn="just" eaLnBrk="0" fontAlgn="base" hangingPunct="0">
              <a:spcBef>
                <a:spcPct val="0"/>
              </a:spcBef>
              <a:spcAft>
                <a:spcPct val="0"/>
              </a:spcAft>
              <a:defRPr/>
            </a:pPr>
            <a:endParaRPr lang="en-GB" sz="2000" dirty="0">
              <a:latin typeface="Arial" panose="020B0604020202020204" pitchFamily="34" charset="0"/>
              <a:cs typeface="Arial" panose="020B0604020202020204" pitchFamily="34" charset="0"/>
            </a:endParaRPr>
          </a:p>
          <a:p>
            <a:pPr marL="1143000" lvl="2" indent="-228600" algn="just" eaLnBrk="0" fontAlgn="base" hangingPunct="0">
              <a:spcBef>
                <a:spcPct val="0"/>
              </a:spcBef>
              <a:spcAft>
                <a:spcPct val="0"/>
              </a:spcAft>
              <a:defRPr/>
            </a:pPr>
            <a:r>
              <a:rPr lang="en-GB" sz="2000" dirty="0">
                <a:latin typeface="Arial" panose="020B0604020202020204" pitchFamily="34" charset="0"/>
                <a:cs typeface="Arial" panose="020B0604020202020204" pitchFamily="34" charset="0"/>
              </a:rPr>
              <a:t>		</a:t>
            </a:r>
            <a:r>
              <a:rPr lang="en-AU" sz="2000" b="1" dirty="0">
                <a:solidFill>
                  <a:srgbClr val="FF0000"/>
                </a:solidFill>
                <a:latin typeface="Arial" panose="020B0604020202020204" pitchFamily="34" charset="0"/>
                <a:cs typeface="Arial" panose="020B0604020202020204" pitchFamily="34" charset="0"/>
                <a:sym typeface="Symbol" pitchFamily="18" charset="2"/>
              </a:rPr>
              <a:t></a:t>
            </a:r>
            <a:r>
              <a:rPr lang="en-GB" sz="2000" b="1" i="1" baseline="-25000" dirty="0">
                <a:solidFill>
                  <a:srgbClr val="FF0000"/>
                </a:solidFill>
                <a:latin typeface="Arial" panose="020B0604020202020204" pitchFamily="34" charset="0"/>
                <a:cs typeface="Arial" panose="020B0604020202020204" pitchFamily="34" charset="0"/>
              </a:rPr>
              <a:t>A</a:t>
            </a:r>
            <a:r>
              <a:rPr lang="en-AU" sz="2000" b="1" dirty="0">
                <a:solidFill>
                  <a:srgbClr val="FF0000"/>
                </a:solidFill>
                <a:latin typeface="Arial" panose="020B0604020202020204" pitchFamily="34" charset="0"/>
                <a:cs typeface="Arial" panose="020B0604020202020204" pitchFamily="34" charset="0"/>
                <a:sym typeface="Symbol" pitchFamily="18" charset="2"/>
              </a:rPr>
              <a:t></a:t>
            </a:r>
            <a:r>
              <a:rPr lang="en-GB" sz="2000" b="1" i="1" baseline="-25000" dirty="0">
                <a:solidFill>
                  <a:srgbClr val="FF0000"/>
                </a:solidFill>
                <a:latin typeface="Arial" panose="020B0604020202020204" pitchFamily="34" charset="0"/>
                <a:cs typeface="Arial" panose="020B0604020202020204" pitchFamily="34" charset="0"/>
              </a:rPr>
              <a:t>B</a:t>
            </a:r>
            <a:r>
              <a:rPr lang="en-GB" sz="2000" b="1" dirty="0">
                <a:solidFill>
                  <a:srgbClr val="FF0000"/>
                </a:solidFill>
                <a:latin typeface="Arial" panose="020B0604020202020204" pitchFamily="34" charset="0"/>
                <a:cs typeface="Arial" panose="020B0604020202020204" pitchFamily="34" charset="0"/>
              </a:rPr>
              <a:t>(</a:t>
            </a:r>
            <a:r>
              <a:rPr lang="en-GB" sz="2000" b="1" i="1" dirty="0">
                <a:solidFill>
                  <a:srgbClr val="FF0000"/>
                </a:solidFill>
                <a:latin typeface="Arial" panose="020B0604020202020204" pitchFamily="34" charset="0"/>
                <a:cs typeface="Arial" panose="020B0604020202020204" pitchFamily="34" charset="0"/>
              </a:rPr>
              <a:t>x</a:t>
            </a:r>
            <a:r>
              <a:rPr lang="en-GB" sz="2000" b="1" dirty="0">
                <a:solidFill>
                  <a:srgbClr val="FF0000"/>
                </a:solidFill>
                <a:latin typeface="Arial" panose="020B0604020202020204" pitchFamily="34" charset="0"/>
                <a:cs typeface="Arial" panose="020B0604020202020204" pitchFamily="34" charset="0"/>
              </a:rPr>
              <a:t>) = </a:t>
            </a:r>
            <a:r>
              <a:rPr lang="en-GB" sz="2000" b="1" i="1" dirty="0">
                <a:solidFill>
                  <a:srgbClr val="FF0000"/>
                </a:solidFill>
                <a:latin typeface="Arial" panose="020B0604020202020204" pitchFamily="34" charset="0"/>
                <a:cs typeface="Arial" panose="020B0604020202020204" pitchFamily="34" charset="0"/>
              </a:rPr>
              <a:t>max</a:t>
            </a:r>
            <a:r>
              <a:rPr lang="en-GB" sz="2000" b="1" dirty="0">
                <a:solidFill>
                  <a:srgbClr val="FF0000"/>
                </a:solidFill>
                <a:latin typeface="Arial" panose="020B0604020202020204" pitchFamily="34" charset="0"/>
                <a:cs typeface="Arial" panose="020B0604020202020204" pitchFamily="34" charset="0"/>
              </a:rPr>
              <a:t> [</a:t>
            </a:r>
            <a:r>
              <a:rPr lang="en-AU" sz="2000" b="1" dirty="0">
                <a:solidFill>
                  <a:srgbClr val="FF0000"/>
                </a:solidFill>
                <a:latin typeface="Arial" panose="020B0604020202020204" pitchFamily="34" charset="0"/>
                <a:cs typeface="Arial" panose="020B0604020202020204" pitchFamily="34" charset="0"/>
                <a:sym typeface="Symbol" pitchFamily="18" charset="2"/>
              </a:rPr>
              <a:t></a:t>
            </a:r>
            <a:r>
              <a:rPr lang="en-GB" sz="2000" b="1" i="1" baseline="-25000" dirty="0">
                <a:solidFill>
                  <a:srgbClr val="FF0000"/>
                </a:solidFill>
                <a:latin typeface="Arial" panose="020B0604020202020204" pitchFamily="34" charset="0"/>
                <a:cs typeface="Arial" panose="020B0604020202020204" pitchFamily="34" charset="0"/>
              </a:rPr>
              <a:t>A</a:t>
            </a:r>
            <a:r>
              <a:rPr lang="en-GB" sz="2000" b="1" dirty="0">
                <a:solidFill>
                  <a:srgbClr val="FF0000"/>
                </a:solidFill>
                <a:latin typeface="Arial" panose="020B0604020202020204" pitchFamily="34" charset="0"/>
                <a:cs typeface="Arial" panose="020B0604020202020204" pitchFamily="34" charset="0"/>
              </a:rPr>
              <a:t>(</a:t>
            </a:r>
            <a:r>
              <a:rPr lang="en-GB" sz="2000" b="1" i="1" dirty="0">
                <a:solidFill>
                  <a:srgbClr val="FF0000"/>
                </a:solidFill>
                <a:latin typeface="Arial" panose="020B0604020202020204" pitchFamily="34" charset="0"/>
                <a:cs typeface="Arial" panose="020B0604020202020204" pitchFamily="34" charset="0"/>
              </a:rPr>
              <a:t>x</a:t>
            </a:r>
            <a:r>
              <a:rPr lang="en-GB" sz="2000" b="1" dirty="0">
                <a:solidFill>
                  <a:srgbClr val="FF0000"/>
                </a:solidFill>
                <a:latin typeface="Arial" panose="020B0604020202020204" pitchFamily="34" charset="0"/>
                <a:cs typeface="Arial" panose="020B0604020202020204" pitchFamily="34" charset="0"/>
              </a:rPr>
              <a:t>), </a:t>
            </a:r>
            <a:r>
              <a:rPr lang="en-AU" sz="2000" b="1" dirty="0">
                <a:solidFill>
                  <a:srgbClr val="FF0000"/>
                </a:solidFill>
                <a:latin typeface="Arial" panose="020B0604020202020204" pitchFamily="34" charset="0"/>
                <a:cs typeface="Arial" panose="020B0604020202020204" pitchFamily="34" charset="0"/>
                <a:sym typeface="Symbol" pitchFamily="18" charset="2"/>
              </a:rPr>
              <a:t></a:t>
            </a:r>
            <a:r>
              <a:rPr lang="en-GB" sz="2000" b="1" i="1" baseline="-25000" dirty="0">
                <a:solidFill>
                  <a:srgbClr val="FF0000"/>
                </a:solidFill>
                <a:latin typeface="Arial" panose="020B0604020202020204" pitchFamily="34" charset="0"/>
                <a:cs typeface="Arial" panose="020B0604020202020204" pitchFamily="34" charset="0"/>
              </a:rPr>
              <a:t>B</a:t>
            </a:r>
            <a:r>
              <a:rPr lang="en-GB" sz="2000" b="1" dirty="0">
                <a:solidFill>
                  <a:srgbClr val="FF0000"/>
                </a:solidFill>
                <a:latin typeface="Arial" panose="020B0604020202020204" pitchFamily="34" charset="0"/>
                <a:cs typeface="Arial" panose="020B0604020202020204" pitchFamily="34" charset="0"/>
              </a:rPr>
              <a:t>(</a:t>
            </a:r>
            <a:r>
              <a:rPr lang="en-GB" sz="2000" b="1" i="1" dirty="0">
                <a:solidFill>
                  <a:srgbClr val="FF0000"/>
                </a:solidFill>
                <a:latin typeface="Arial" panose="020B0604020202020204" pitchFamily="34" charset="0"/>
                <a:cs typeface="Arial" panose="020B0604020202020204" pitchFamily="34" charset="0"/>
              </a:rPr>
              <a:t>x</a:t>
            </a:r>
            <a:r>
              <a:rPr lang="en-GB" sz="2000" b="1" dirty="0">
                <a:solidFill>
                  <a:srgbClr val="FF0000"/>
                </a:solidFill>
                <a:latin typeface="Arial" panose="020B0604020202020204" pitchFamily="34" charset="0"/>
                <a:cs typeface="Arial" panose="020B0604020202020204" pitchFamily="34" charset="0"/>
              </a:rPr>
              <a:t>)]</a:t>
            </a:r>
          </a:p>
          <a:p>
            <a:pPr marL="342900" indent="-342900" algn="just" eaLnBrk="0" fontAlgn="base" hangingPunct="0">
              <a:spcBef>
                <a:spcPct val="0"/>
              </a:spcBef>
              <a:spcAft>
                <a:spcPct val="0"/>
              </a:spcAft>
              <a:defRPr/>
            </a:pPr>
            <a:r>
              <a:rPr lang="en-GB" sz="2000" dirty="0">
                <a:latin typeface="Arial" panose="020B0604020202020204" pitchFamily="34" charset="0"/>
                <a:cs typeface="Arial" panose="020B0604020202020204" pitchFamily="34" charset="0"/>
              </a:rPr>
              <a:t>	</a:t>
            </a:r>
          </a:p>
          <a:p>
            <a:pPr marL="342900" indent="-342900" algn="just" eaLnBrk="0" fontAlgn="base" hangingPunct="0">
              <a:spcBef>
                <a:spcPct val="0"/>
              </a:spcBef>
              <a:spcAft>
                <a:spcPct val="0"/>
              </a:spcAft>
              <a:buFont typeface="Arial" panose="020B0604020202020204" pitchFamily="34" charset="0"/>
              <a:buChar char="•"/>
              <a:defRPr/>
            </a:pPr>
            <a:r>
              <a:rPr lang="en-GB" sz="2000" dirty="0">
                <a:latin typeface="Arial" panose="020B0604020202020204" pitchFamily="34" charset="0"/>
                <a:cs typeface="Arial" panose="020B0604020202020204" pitchFamily="34" charset="0"/>
              </a:rPr>
              <a:t>To evaluate the conjunction of the rule inputs, we apply the </a:t>
            </a:r>
            <a:r>
              <a:rPr lang="en-GB" sz="2000" b="1" dirty="0">
                <a:latin typeface="Arial" panose="020B0604020202020204" pitchFamily="34" charset="0"/>
                <a:cs typeface="Arial" panose="020B0604020202020204" pitchFamily="34" charset="0"/>
              </a:rPr>
              <a:t>AND fuzzy operation</a:t>
            </a:r>
            <a:r>
              <a:rPr lang="en-GB" sz="2000" dirty="0">
                <a:latin typeface="Arial" panose="020B0604020202020204" pitchFamily="34" charset="0"/>
                <a:cs typeface="Arial" panose="020B0604020202020204" pitchFamily="34" charset="0"/>
              </a:rPr>
              <a:t> :</a:t>
            </a:r>
          </a:p>
          <a:p>
            <a:pPr marL="342900" indent="-342900" algn="just" eaLnBrk="0" fontAlgn="base" hangingPunct="0">
              <a:spcBef>
                <a:spcPct val="0"/>
              </a:spcBef>
              <a:spcAft>
                <a:spcPct val="0"/>
              </a:spcAft>
              <a:defRPr/>
            </a:pPr>
            <a:endParaRPr lang="en-GB" sz="2000" dirty="0">
              <a:latin typeface="Arial" panose="020B0604020202020204" pitchFamily="34" charset="0"/>
              <a:cs typeface="Arial" panose="020B0604020202020204" pitchFamily="34" charset="0"/>
            </a:endParaRPr>
          </a:p>
          <a:p>
            <a:pPr marL="1143000" lvl="2" indent="-228600" algn="just" eaLnBrk="0" fontAlgn="base" hangingPunct="0">
              <a:spcBef>
                <a:spcPct val="0"/>
              </a:spcBef>
              <a:spcAft>
                <a:spcPct val="0"/>
              </a:spcAft>
              <a:defRPr/>
            </a:pPr>
            <a:r>
              <a:rPr lang="en-GB" sz="2000" dirty="0">
                <a:latin typeface="Arial" panose="020B0604020202020204" pitchFamily="34" charset="0"/>
                <a:cs typeface="Arial" panose="020B0604020202020204" pitchFamily="34" charset="0"/>
              </a:rPr>
              <a:t>		</a:t>
            </a:r>
            <a:r>
              <a:rPr lang="en-AU" sz="2000" b="1" dirty="0">
                <a:solidFill>
                  <a:srgbClr val="FF0000"/>
                </a:solidFill>
                <a:latin typeface="Arial" panose="020B0604020202020204" pitchFamily="34" charset="0"/>
                <a:cs typeface="Arial" panose="020B0604020202020204" pitchFamily="34" charset="0"/>
                <a:sym typeface="Symbol" pitchFamily="18" charset="2"/>
              </a:rPr>
              <a:t></a:t>
            </a:r>
            <a:r>
              <a:rPr lang="en-GB" sz="2000" b="1" i="1" baseline="-25000" dirty="0">
                <a:solidFill>
                  <a:srgbClr val="FF0000"/>
                </a:solidFill>
                <a:latin typeface="Arial" panose="020B0604020202020204" pitchFamily="34" charset="0"/>
                <a:cs typeface="Arial" panose="020B0604020202020204" pitchFamily="34" charset="0"/>
              </a:rPr>
              <a:t>A</a:t>
            </a:r>
            <a:r>
              <a:rPr lang="en-AU" sz="2000" b="1" dirty="0">
                <a:solidFill>
                  <a:srgbClr val="FF0000"/>
                </a:solidFill>
                <a:latin typeface="Arial" panose="020B0604020202020204" pitchFamily="34" charset="0"/>
                <a:cs typeface="Arial" panose="020B0604020202020204" pitchFamily="34" charset="0"/>
                <a:sym typeface="Symbol" pitchFamily="18" charset="2"/>
              </a:rPr>
              <a:t></a:t>
            </a:r>
            <a:r>
              <a:rPr lang="en-GB" sz="2000" b="1" i="1" baseline="-25000" dirty="0">
                <a:solidFill>
                  <a:srgbClr val="FF0000"/>
                </a:solidFill>
                <a:latin typeface="Arial" panose="020B0604020202020204" pitchFamily="34" charset="0"/>
                <a:cs typeface="Arial" panose="020B0604020202020204" pitchFamily="34" charset="0"/>
              </a:rPr>
              <a:t>B</a:t>
            </a:r>
            <a:r>
              <a:rPr lang="en-GB" sz="2000" b="1" dirty="0">
                <a:solidFill>
                  <a:srgbClr val="FF0000"/>
                </a:solidFill>
                <a:latin typeface="Arial" panose="020B0604020202020204" pitchFamily="34" charset="0"/>
                <a:cs typeface="Arial" panose="020B0604020202020204" pitchFamily="34" charset="0"/>
              </a:rPr>
              <a:t>(</a:t>
            </a:r>
            <a:r>
              <a:rPr lang="en-GB" sz="2000" b="1" i="1" dirty="0">
                <a:solidFill>
                  <a:srgbClr val="FF0000"/>
                </a:solidFill>
                <a:latin typeface="Arial" panose="020B0604020202020204" pitchFamily="34" charset="0"/>
                <a:cs typeface="Arial" panose="020B0604020202020204" pitchFamily="34" charset="0"/>
              </a:rPr>
              <a:t>x</a:t>
            </a:r>
            <a:r>
              <a:rPr lang="en-GB" sz="2000" b="1" dirty="0">
                <a:solidFill>
                  <a:srgbClr val="FF0000"/>
                </a:solidFill>
                <a:latin typeface="Arial" panose="020B0604020202020204" pitchFamily="34" charset="0"/>
                <a:cs typeface="Arial" panose="020B0604020202020204" pitchFamily="34" charset="0"/>
              </a:rPr>
              <a:t>) = </a:t>
            </a:r>
            <a:r>
              <a:rPr lang="en-GB" sz="2000" b="1" i="1" dirty="0">
                <a:solidFill>
                  <a:srgbClr val="FF0000"/>
                </a:solidFill>
                <a:latin typeface="Arial" panose="020B0604020202020204" pitchFamily="34" charset="0"/>
                <a:cs typeface="Arial" panose="020B0604020202020204" pitchFamily="34" charset="0"/>
              </a:rPr>
              <a:t>min</a:t>
            </a:r>
            <a:r>
              <a:rPr lang="en-GB" sz="2000" b="1" dirty="0">
                <a:solidFill>
                  <a:srgbClr val="FF0000"/>
                </a:solidFill>
                <a:latin typeface="Arial" panose="020B0604020202020204" pitchFamily="34" charset="0"/>
                <a:cs typeface="Arial" panose="020B0604020202020204" pitchFamily="34" charset="0"/>
              </a:rPr>
              <a:t> [</a:t>
            </a:r>
            <a:r>
              <a:rPr lang="en-AU" sz="2000" b="1" dirty="0">
                <a:solidFill>
                  <a:srgbClr val="FF0000"/>
                </a:solidFill>
                <a:latin typeface="Arial" panose="020B0604020202020204" pitchFamily="34" charset="0"/>
                <a:cs typeface="Arial" panose="020B0604020202020204" pitchFamily="34" charset="0"/>
                <a:sym typeface="Symbol" pitchFamily="18" charset="2"/>
              </a:rPr>
              <a:t></a:t>
            </a:r>
            <a:r>
              <a:rPr lang="en-GB" sz="2000" b="1" i="1" baseline="-25000" dirty="0">
                <a:solidFill>
                  <a:srgbClr val="FF0000"/>
                </a:solidFill>
                <a:latin typeface="Arial" panose="020B0604020202020204" pitchFamily="34" charset="0"/>
                <a:cs typeface="Arial" panose="020B0604020202020204" pitchFamily="34" charset="0"/>
              </a:rPr>
              <a:t>A</a:t>
            </a:r>
            <a:r>
              <a:rPr lang="en-GB" sz="2000" b="1" dirty="0">
                <a:solidFill>
                  <a:srgbClr val="FF0000"/>
                </a:solidFill>
                <a:latin typeface="Arial" panose="020B0604020202020204" pitchFamily="34" charset="0"/>
                <a:cs typeface="Arial" panose="020B0604020202020204" pitchFamily="34" charset="0"/>
              </a:rPr>
              <a:t>(</a:t>
            </a:r>
            <a:r>
              <a:rPr lang="en-GB" sz="2000" b="1" i="1" dirty="0">
                <a:solidFill>
                  <a:srgbClr val="FF0000"/>
                </a:solidFill>
                <a:latin typeface="Arial" panose="020B0604020202020204" pitchFamily="34" charset="0"/>
                <a:cs typeface="Arial" panose="020B0604020202020204" pitchFamily="34" charset="0"/>
              </a:rPr>
              <a:t>x</a:t>
            </a:r>
            <a:r>
              <a:rPr lang="en-GB" sz="2000" b="1" dirty="0">
                <a:solidFill>
                  <a:srgbClr val="FF0000"/>
                </a:solidFill>
                <a:latin typeface="Arial" panose="020B0604020202020204" pitchFamily="34" charset="0"/>
                <a:cs typeface="Arial" panose="020B0604020202020204" pitchFamily="34" charset="0"/>
              </a:rPr>
              <a:t>), </a:t>
            </a:r>
            <a:r>
              <a:rPr lang="en-AU" sz="2000" b="1" dirty="0">
                <a:solidFill>
                  <a:srgbClr val="FF0000"/>
                </a:solidFill>
                <a:latin typeface="Arial" panose="020B0604020202020204" pitchFamily="34" charset="0"/>
                <a:cs typeface="Arial" panose="020B0604020202020204" pitchFamily="34" charset="0"/>
                <a:sym typeface="Symbol" pitchFamily="18" charset="2"/>
              </a:rPr>
              <a:t></a:t>
            </a:r>
            <a:r>
              <a:rPr lang="en-GB" sz="2000" b="1" i="1" baseline="-25000" dirty="0">
                <a:solidFill>
                  <a:srgbClr val="FF0000"/>
                </a:solidFill>
                <a:latin typeface="Arial" panose="020B0604020202020204" pitchFamily="34" charset="0"/>
                <a:cs typeface="Arial" panose="020B0604020202020204" pitchFamily="34" charset="0"/>
              </a:rPr>
              <a:t>B</a:t>
            </a:r>
            <a:r>
              <a:rPr lang="en-GB" sz="2000" b="1" dirty="0">
                <a:solidFill>
                  <a:srgbClr val="FF0000"/>
                </a:solidFill>
                <a:latin typeface="Arial" panose="020B0604020202020204" pitchFamily="34" charset="0"/>
                <a:cs typeface="Arial" panose="020B0604020202020204" pitchFamily="34" charset="0"/>
              </a:rPr>
              <a:t>(</a:t>
            </a:r>
            <a:r>
              <a:rPr lang="en-GB" sz="2000" b="1" i="1" dirty="0">
                <a:solidFill>
                  <a:srgbClr val="FF0000"/>
                </a:solidFill>
                <a:latin typeface="Arial" panose="020B0604020202020204" pitchFamily="34" charset="0"/>
                <a:cs typeface="Arial" panose="020B0604020202020204" pitchFamily="34" charset="0"/>
              </a:rPr>
              <a:t>x</a:t>
            </a:r>
            <a:r>
              <a:rPr lang="en-GB" sz="2000" b="1"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037207"/>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1752600" y="228600"/>
            <a:ext cx="8610600" cy="533400"/>
          </a:xfrm>
          <a:prstGeom prst="rect">
            <a:avLst/>
          </a:prstGeom>
          <a:noFill/>
          <a:ln w="12700">
            <a:noFill/>
            <a:miter lim="800000"/>
            <a:headEnd/>
            <a:tailEnd/>
          </a:ln>
          <a:effectLst/>
        </p:spPr>
        <p:txBody>
          <a:bodyPr lIns="90488" tIns="44450" rIns="90488" bIns="44450"/>
          <a:lstStyle/>
          <a:p>
            <a:pPr marL="342900" indent="-342900" algn="ctr" eaLnBrk="0" fontAlgn="base" hangingPunct="0">
              <a:spcBef>
                <a:spcPct val="0"/>
              </a:spcBef>
              <a:spcAft>
                <a:spcPct val="0"/>
              </a:spcAft>
              <a:defRPr/>
            </a:pPr>
            <a:r>
              <a:rPr lang="en-GB" sz="2400" dirty="0">
                <a:solidFill>
                  <a:srgbClr val="FFFFFF"/>
                </a:solidFill>
                <a:cs typeface="Arial" pitchFamily="34" charset="0"/>
              </a:rPr>
              <a:t>	 </a:t>
            </a:r>
            <a:r>
              <a:rPr lang="en-GB" sz="3400" dirty="0" err="1">
                <a:cs typeface="Arial" pitchFamily="34" charset="0"/>
              </a:rPr>
              <a:t>Mamdani</a:t>
            </a:r>
            <a:r>
              <a:rPr lang="en-GB" sz="3400" dirty="0">
                <a:cs typeface="Arial" pitchFamily="34" charset="0"/>
              </a:rPr>
              <a:t>-style rule evaluation</a:t>
            </a:r>
          </a:p>
        </p:txBody>
      </p:sp>
      <p:graphicFrame>
        <p:nvGraphicFramePr>
          <p:cNvPr id="2050" name="Object 5"/>
          <p:cNvGraphicFramePr>
            <a:graphicFrameLocks noChangeAspect="1"/>
          </p:cNvGraphicFramePr>
          <p:nvPr>
            <p:extLst/>
          </p:nvPr>
        </p:nvGraphicFramePr>
        <p:xfrm>
          <a:off x="3225802" y="1132572"/>
          <a:ext cx="6536265" cy="4149470"/>
        </p:xfrm>
        <a:graphic>
          <a:graphicData uri="http://schemas.openxmlformats.org/presentationml/2006/ole">
            <mc:AlternateContent xmlns:mc="http://schemas.openxmlformats.org/markup-compatibility/2006">
              <mc:Choice xmlns:v="urn:schemas-microsoft-com:vml" Requires="v">
                <p:oleObj spid="_x0000_s3086" name="Picture" r:id="rId3" imgW="5361480" imgH="3405600" progId="Word.Picture.8">
                  <p:embed/>
                </p:oleObj>
              </mc:Choice>
              <mc:Fallback>
                <p:oleObj name="Picture" r:id="rId3" imgW="5361480" imgH="3405600" progId="Word.Picture.8">
                  <p:embed/>
                  <p:pic>
                    <p:nvPicPr>
                      <p:cNvPr id="205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5802" y="1132572"/>
                        <a:ext cx="6536265" cy="4149470"/>
                      </a:xfrm>
                      <a:prstGeom prst="rect">
                        <a:avLst/>
                      </a:prstGeom>
                      <a:solidFill>
                        <a:schemeClr val="bg1"/>
                      </a:solidFill>
                      <a:ln>
                        <a:noFill/>
                      </a:ln>
                      <a:effectLst/>
                      <a:extLst/>
                    </p:spPr>
                  </p:pic>
                </p:oleObj>
              </mc:Fallback>
            </mc:AlternateContent>
          </a:graphicData>
        </a:graphic>
      </p:graphicFrame>
      <p:sp>
        <p:nvSpPr>
          <p:cNvPr id="5" name="Rectangle 4"/>
          <p:cNvSpPr/>
          <p:nvPr/>
        </p:nvSpPr>
        <p:spPr>
          <a:xfrm>
            <a:off x="80432" y="1031500"/>
            <a:ext cx="2679701" cy="1754326"/>
          </a:xfrm>
          <a:prstGeom prst="rect">
            <a:avLst/>
          </a:prstGeom>
        </p:spPr>
        <p:txBody>
          <a:bodyPr wrap="square">
            <a:spAutoFit/>
          </a:bodyPr>
          <a:lstStyle/>
          <a:p>
            <a:pPr eaLnBrk="0" fontAlgn="base" hangingPunct="0">
              <a:spcBef>
                <a:spcPct val="0"/>
              </a:spcBef>
              <a:spcAft>
                <a:spcPct val="0"/>
              </a:spcAft>
              <a:defRPr/>
            </a:pPr>
            <a:r>
              <a:rPr lang="en-GB" dirty="0" err="1">
                <a:latin typeface="Arial" panose="020B0604020202020204" pitchFamily="34" charset="0"/>
                <a:cs typeface="Arial" panose="020B0604020202020204" pitchFamily="34" charset="0"/>
              </a:rPr>
              <a:t>Fuzzified</a:t>
            </a:r>
            <a:r>
              <a:rPr lang="en-GB" dirty="0">
                <a:latin typeface="Arial" panose="020B0604020202020204" pitchFamily="34" charset="0"/>
                <a:cs typeface="Arial" panose="020B0604020202020204" pitchFamily="34" charset="0"/>
              </a:rPr>
              <a:t>  inputs:   </a:t>
            </a:r>
          </a:p>
          <a:p>
            <a:pPr marL="342900" indent="-342900" eaLnBrk="0" fontAlgn="base" hangingPunct="0">
              <a:spcBef>
                <a:spcPct val="0"/>
              </a:spcBef>
              <a:spcAft>
                <a:spcPct val="0"/>
              </a:spcAft>
              <a:buFontTx/>
              <a:buChar char="•"/>
              <a:defRPr/>
            </a:pPr>
            <a:r>
              <a:rPr lang="en-AU" dirty="0">
                <a:latin typeface="Arial" panose="020B0604020202020204" pitchFamily="34" charset="0"/>
                <a:cs typeface="Arial" panose="020B0604020202020204" pitchFamily="34" charset="0"/>
                <a:sym typeface="Symbol" pitchFamily="18" charset="2"/>
              </a:rPr>
              <a:t></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x</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A</a:t>
            </a:r>
            <a:r>
              <a:rPr lang="en-GB" baseline="-25000" dirty="0">
                <a:latin typeface="Arial" panose="020B0604020202020204" pitchFamily="34" charset="0"/>
                <a:cs typeface="Arial" panose="020B0604020202020204" pitchFamily="34" charset="0"/>
              </a:rPr>
              <a:t>1)</a:t>
            </a:r>
            <a:r>
              <a:rPr lang="en-GB" dirty="0">
                <a:latin typeface="Arial" panose="020B0604020202020204" pitchFamily="34" charset="0"/>
                <a:cs typeface="Arial" panose="020B0604020202020204" pitchFamily="34" charset="0"/>
              </a:rPr>
              <a:t> = 0.5  </a:t>
            </a:r>
          </a:p>
          <a:p>
            <a:pPr marL="342900" indent="-342900" eaLnBrk="0" fontAlgn="base" hangingPunct="0">
              <a:spcBef>
                <a:spcPct val="0"/>
              </a:spcBef>
              <a:spcAft>
                <a:spcPct val="0"/>
              </a:spcAft>
              <a:buFontTx/>
              <a:buChar char="•"/>
              <a:defRPr/>
            </a:pPr>
            <a:r>
              <a:rPr lang="en-AU" dirty="0">
                <a:latin typeface="Arial" panose="020B0604020202020204" pitchFamily="34" charset="0"/>
                <a:cs typeface="Arial" panose="020B0604020202020204" pitchFamily="34" charset="0"/>
                <a:sym typeface="Symbol" pitchFamily="18" charset="2"/>
              </a:rPr>
              <a:t></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x</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A</a:t>
            </a:r>
            <a:r>
              <a:rPr lang="en-GB" baseline="-25000" dirty="0">
                <a:latin typeface="Arial" panose="020B0604020202020204" pitchFamily="34" charset="0"/>
                <a:cs typeface="Arial" panose="020B0604020202020204" pitchFamily="34" charset="0"/>
              </a:rPr>
              <a:t>2)</a:t>
            </a:r>
            <a:r>
              <a:rPr lang="en-GB" dirty="0">
                <a:latin typeface="Arial" panose="020B0604020202020204" pitchFamily="34" charset="0"/>
                <a:cs typeface="Arial" panose="020B0604020202020204" pitchFamily="34" charset="0"/>
              </a:rPr>
              <a:t> = 0.2  </a:t>
            </a:r>
          </a:p>
          <a:p>
            <a:pPr marL="285750" indent="-285750" eaLnBrk="0" fontAlgn="base" hangingPunct="0">
              <a:spcBef>
                <a:spcPct val="0"/>
              </a:spcBef>
              <a:spcAft>
                <a:spcPct val="0"/>
              </a:spcAft>
              <a:buFont typeface="Arial" panose="020B0604020202020204" pitchFamily="34" charset="0"/>
              <a:buChar char="•"/>
              <a:defRPr/>
            </a:pPr>
            <a:r>
              <a:rPr lang="en-AU" dirty="0">
                <a:latin typeface="Arial" panose="020B0604020202020204" pitchFamily="34" charset="0"/>
                <a:cs typeface="Arial" panose="020B0604020202020204" pitchFamily="34" charset="0"/>
                <a:sym typeface="Symbol" pitchFamily="18" charset="2"/>
              </a:rPr>
              <a:t> </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x</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A</a:t>
            </a:r>
            <a:r>
              <a:rPr lang="en-GB" baseline="-25000" dirty="0">
                <a:latin typeface="Arial" panose="020B0604020202020204" pitchFamily="34" charset="0"/>
                <a:cs typeface="Arial" panose="020B0604020202020204" pitchFamily="34" charset="0"/>
              </a:rPr>
              <a:t>3)</a:t>
            </a:r>
            <a:r>
              <a:rPr lang="en-GB" dirty="0">
                <a:latin typeface="Arial" panose="020B0604020202020204" pitchFamily="34" charset="0"/>
                <a:cs typeface="Arial" panose="020B0604020202020204" pitchFamily="34" charset="0"/>
              </a:rPr>
              <a:t> = 0 ,  </a:t>
            </a:r>
          </a:p>
          <a:p>
            <a:pPr marL="342900" indent="-342900" eaLnBrk="0" fontAlgn="base" hangingPunct="0">
              <a:spcBef>
                <a:spcPct val="0"/>
              </a:spcBef>
              <a:spcAft>
                <a:spcPct val="0"/>
              </a:spcAft>
              <a:buFontTx/>
              <a:buChar char="•"/>
              <a:defRPr/>
            </a:pPr>
            <a:r>
              <a:rPr lang="en-AU" dirty="0">
                <a:latin typeface="Arial" panose="020B0604020202020204" pitchFamily="34" charset="0"/>
                <a:cs typeface="Arial" panose="020B0604020202020204" pitchFamily="34" charset="0"/>
                <a:sym typeface="Symbol" pitchFamily="18" charset="2"/>
              </a:rPr>
              <a:t></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y</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B</a:t>
            </a:r>
            <a:r>
              <a:rPr lang="en-GB" baseline="-25000" dirty="0">
                <a:latin typeface="Arial" panose="020B0604020202020204" pitchFamily="34" charset="0"/>
                <a:cs typeface="Arial" panose="020B0604020202020204" pitchFamily="34" charset="0"/>
              </a:rPr>
              <a:t>1)</a:t>
            </a:r>
            <a:r>
              <a:rPr lang="en-GB" dirty="0">
                <a:latin typeface="Arial" panose="020B0604020202020204" pitchFamily="34" charset="0"/>
                <a:cs typeface="Arial" panose="020B0604020202020204" pitchFamily="34" charset="0"/>
              </a:rPr>
              <a:t> = 0.1 </a:t>
            </a:r>
          </a:p>
          <a:p>
            <a:pPr marL="285750" indent="-285750" eaLnBrk="0" fontAlgn="base" hangingPunct="0">
              <a:spcBef>
                <a:spcPct val="0"/>
              </a:spcBef>
              <a:spcAft>
                <a:spcPct val="0"/>
              </a:spcAft>
              <a:buFont typeface="Arial" panose="020B0604020202020204" pitchFamily="34" charset="0"/>
              <a:buChar char="•"/>
              <a:defRPr/>
            </a:pPr>
            <a:r>
              <a:rPr lang="en-AU" dirty="0">
                <a:latin typeface="Arial" panose="020B0604020202020204" pitchFamily="34" charset="0"/>
                <a:cs typeface="Arial" panose="020B0604020202020204" pitchFamily="34" charset="0"/>
                <a:sym typeface="Symbol" pitchFamily="18" charset="2"/>
              </a:rPr>
              <a:t> </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y</a:t>
            </a:r>
            <a:r>
              <a:rPr lang="en-GB" baseline="-25000" dirty="0">
                <a:latin typeface="Arial" panose="020B0604020202020204" pitchFamily="34" charset="0"/>
                <a:cs typeface="Arial" panose="020B0604020202020204" pitchFamily="34" charset="0"/>
              </a:rPr>
              <a:t>=</a:t>
            </a:r>
            <a:r>
              <a:rPr lang="en-GB" i="1" baseline="-25000" dirty="0">
                <a:latin typeface="Arial" panose="020B0604020202020204" pitchFamily="34" charset="0"/>
                <a:cs typeface="Arial" panose="020B0604020202020204" pitchFamily="34" charset="0"/>
              </a:rPr>
              <a:t>B</a:t>
            </a:r>
            <a:r>
              <a:rPr lang="en-GB" baseline="-25000" dirty="0">
                <a:latin typeface="Arial" panose="020B0604020202020204" pitchFamily="34" charset="0"/>
                <a:cs typeface="Arial" panose="020B0604020202020204" pitchFamily="34" charset="0"/>
              </a:rPr>
              <a:t>2)</a:t>
            </a:r>
            <a:r>
              <a:rPr lang="en-GB" dirty="0">
                <a:latin typeface="Arial" panose="020B0604020202020204" pitchFamily="34" charset="0"/>
                <a:cs typeface="Arial" panose="020B0604020202020204" pitchFamily="34" charset="0"/>
              </a:rPr>
              <a:t> = 0.7</a:t>
            </a:r>
          </a:p>
        </p:txBody>
      </p:sp>
      <p:sp>
        <p:nvSpPr>
          <p:cNvPr id="2" name="Rectangle 1"/>
          <p:cNvSpPr/>
          <p:nvPr/>
        </p:nvSpPr>
        <p:spPr>
          <a:xfrm>
            <a:off x="2859942" y="5890167"/>
            <a:ext cx="7101091" cy="646331"/>
          </a:xfrm>
          <a:prstGeom prst="rect">
            <a:avLst/>
          </a:prstGeom>
        </p:spPr>
        <p:txBody>
          <a:bodyPr wrap="square">
            <a:spAutoFit/>
          </a:bodyPr>
          <a:lstStyle/>
          <a:p>
            <a:pPr algn="just" eaLnBrk="0" fontAlgn="base" hangingPunct="0">
              <a:spcBef>
                <a:spcPct val="0"/>
              </a:spcBef>
              <a:spcAft>
                <a:spcPct val="0"/>
              </a:spcAft>
              <a:defRPr/>
            </a:pPr>
            <a:r>
              <a:rPr lang="en-GB" b="1" dirty="0">
                <a:solidFill>
                  <a:srgbClr val="FF0000"/>
                </a:solidFill>
                <a:latin typeface="Times New Roman" pitchFamily="18" charset="0"/>
                <a:cs typeface="Times New Roman" pitchFamily="18" charset="0"/>
              </a:rPr>
              <a:t>Fuzzy output:  </a:t>
            </a:r>
            <a:r>
              <a:rPr lang="en-US" i="1" dirty="0">
                <a:solidFill>
                  <a:srgbClr val="FF0000"/>
                </a:solidFill>
              </a:rPr>
              <a:t>z </a:t>
            </a:r>
            <a:r>
              <a:rPr lang="en-US" dirty="0">
                <a:solidFill>
                  <a:srgbClr val="FF0000"/>
                </a:solidFill>
              </a:rPr>
              <a:t>is</a:t>
            </a:r>
            <a:r>
              <a:rPr lang="en-US" i="1" dirty="0">
                <a:solidFill>
                  <a:srgbClr val="FF0000"/>
                </a:solidFill>
              </a:rPr>
              <a:t> C</a:t>
            </a:r>
            <a:r>
              <a:rPr lang="en-US" dirty="0">
                <a:solidFill>
                  <a:srgbClr val="FF0000"/>
                </a:solidFill>
              </a:rPr>
              <a:t>1 (0.1),   </a:t>
            </a:r>
            <a:r>
              <a:rPr lang="en-US" i="1" dirty="0">
                <a:solidFill>
                  <a:srgbClr val="FF0000"/>
                </a:solidFill>
              </a:rPr>
              <a:t>z </a:t>
            </a:r>
            <a:r>
              <a:rPr lang="en-US" dirty="0">
                <a:solidFill>
                  <a:srgbClr val="FF0000"/>
                </a:solidFill>
              </a:rPr>
              <a:t>is</a:t>
            </a:r>
            <a:r>
              <a:rPr lang="en-US" i="1" dirty="0">
                <a:solidFill>
                  <a:srgbClr val="FF0000"/>
                </a:solidFill>
              </a:rPr>
              <a:t> C</a:t>
            </a:r>
            <a:r>
              <a:rPr lang="en-US" dirty="0">
                <a:solidFill>
                  <a:srgbClr val="FF0000"/>
                </a:solidFill>
              </a:rPr>
              <a:t>2 (0.2),  and </a:t>
            </a:r>
            <a:r>
              <a:rPr lang="en-US" i="1" dirty="0">
                <a:solidFill>
                  <a:srgbClr val="FF0000"/>
                </a:solidFill>
              </a:rPr>
              <a:t>z </a:t>
            </a:r>
            <a:r>
              <a:rPr lang="en-US" dirty="0">
                <a:solidFill>
                  <a:srgbClr val="FF0000"/>
                </a:solidFill>
              </a:rPr>
              <a:t>is</a:t>
            </a:r>
            <a:r>
              <a:rPr lang="en-US" i="1" dirty="0">
                <a:solidFill>
                  <a:srgbClr val="FF0000"/>
                </a:solidFill>
              </a:rPr>
              <a:t> C</a:t>
            </a:r>
            <a:r>
              <a:rPr lang="en-US" dirty="0">
                <a:solidFill>
                  <a:srgbClr val="FF0000"/>
                </a:solidFill>
              </a:rPr>
              <a:t>3 (0.5),   </a:t>
            </a:r>
          </a:p>
          <a:p>
            <a:pPr algn="just" eaLnBrk="0" fontAlgn="base" hangingPunct="0">
              <a:spcBef>
                <a:spcPct val="0"/>
              </a:spcBef>
              <a:spcAft>
                <a:spcPct val="0"/>
              </a:spcAft>
              <a:defRPr/>
            </a:pPr>
            <a:r>
              <a:rPr lang="en-GB" dirty="0">
                <a:latin typeface="Times New Roman" pitchFamily="18" charset="0"/>
                <a:cs typeface="Times New Roman" pitchFamily="18" charset="0"/>
              </a:rPr>
              <a:t>        </a:t>
            </a:r>
          </a:p>
        </p:txBody>
      </p:sp>
    </p:spTree>
    <p:extLst>
      <p:ext uri="{BB962C8B-B14F-4D97-AF65-F5344CB8AC3E}">
        <p14:creationId xmlns:p14="http://schemas.microsoft.com/office/powerpoint/2010/main" val="32540683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91" y="457199"/>
            <a:ext cx="10515600" cy="873740"/>
          </a:xfrm>
          <a:solidFill>
            <a:schemeClr val="bg1"/>
          </a:solidFill>
        </p:spPr>
        <p:txBody>
          <a:bodyPr>
            <a:normAutofit/>
          </a:bodyPr>
          <a:lstStyle/>
          <a:p>
            <a:r>
              <a:rPr lang="en-US" sz="4000" dirty="0">
                <a:solidFill>
                  <a:srgbClr val="333333"/>
                </a:solidFill>
                <a:latin typeface="Arial" panose="020B0604020202020204" pitchFamily="34" charset="0"/>
                <a:cs typeface="Arial" panose="020B0604020202020204" pitchFamily="34" charset="0"/>
              </a:rPr>
              <a:t>DNA match/search using fuzzy Logic</a:t>
            </a:r>
          </a:p>
        </p:txBody>
      </p:sp>
      <p:pic>
        <p:nvPicPr>
          <p:cNvPr id="3" name="Picture 2"/>
          <p:cNvPicPr>
            <a:picLocks noChangeAspect="1"/>
          </p:cNvPicPr>
          <p:nvPr/>
        </p:nvPicPr>
        <p:blipFill>
          <a:blip r:embed="rId2"/>
          <a:stretch>
            <a:fillRect/>
          </a:stretch>
        </p:blipFill>
        <p:spPr>
          <a:xfrm>
            <a:off x="3676649" y="2249516"/>
            <a:ext cx="7677150" cy="4248150"/>
          </a:xfrm>
          <a:prstGeom prst="rect">
            <a:avLst/>
          </a:prstGeom>
        </p:spPr>
      </p:pic>
      <p:pic>
        <p:nvPicPr>
          <p:cNvPr id="4" name="Picture 3"/>
          <p:cNvPicPr>
            <a:picLocks noChangeAspect="1"/>
          </p:cNvPicPr>
          <p:nvPr/>
        </p:nvPicPr>
        <p:blipFill>
          <a:blip r:embed="rId3"/>
          <a:stretch>
            <a:fillRect/>
          </a:stretch>
        </p:blipFill>
        <p:spPr>
          <a:xfrm>
            <a:off x="584091" y="2819400"/>
            <a:ext cx="2714383" cy="2683029"/>
          </a:xfrm>
          <a:prstGeom prst="rect">
            <a:avLst/>
          </a:prstGeom>
        </p:spPr>
      </p:pic>
      <p:sp>
        <p:nvSpPr>
          <p:cNvPr id="5" name="Rectangle 4"/>
          <p:cNvSpPr/>
          <p:nvPr/>
        </p:nvSpPr>
        <p:spPr>
          <a:xfrm>
            <a:off x="478723" y="1382672"/>
            <a:ext cx="6395853" cy="461665"/>
          </a:xfrm>
          <a:prstGeom prst="rect">
            <a:avLst/>
          </a:prstGeom>
        </p:spPr>
        <p:txBody>
          <a:bodyPr wrap="none">
            <a:spAutoFit/>
          </a:bodyPr>
          <a:lstStyle/>
          <a:p>
            <a:pPr algn="just"/>
            <a:r>
              <a:rPr lang="en-US" sz="2400" dirty="0">
                <a:solidFill>
                  <a:srgbClr val="000000"/>
                </a:solidFill>
                <a:latin typeface="Arial" panose="020B0604020202020204" pitchFamily="34" charset="0"/>
                <a:cs typeface="Arial" panose="020B0604020202020204" pitchFamily="34" charset="0"/>
              </a:rPr>
              <a:t>To find approximate matches for a search key</a:t>
            </a:r>
          </a:p>
        </p:txBody>
      </p:sp>
    </p:spTree>
    <p:extLst>
      <p:ext uri="{BB962C8B-B14F-4D97-AF65-F5344CB8AC3E}">
        <p14:creationId xmlns:p14="http://schemas.microsoft.com/office/powerpoint/2010/main" val="3587537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1155700" y="469900"/>
            <a:ext cx="8458200" cy="685800"/>
          </a:xfrm>
          <a:prstGeom prst="rect">
            <a:avLst/>
          </a:prstGeom>
          <a:noFill/>
          <a:ln w="12700">
            <a:noFill/>
            <a:miter lim="800000"/>
            <a:headEnd/>
            <a:tailEnd/>
          </a:ln>
          <a:effectLst/>
        </p:spPr>
        <p:txBody>
          <a:bodyPr lIns="90488" tIns="44450" rIns="90488" bIns="44450"/>
          <a:lstStyle/>
          <a:p>
            <a:pPr marL="342900" indent="-342900" eaLnBrk="0" fontAlgn="base" hangingPunct="0">
              <a:spcBef>
                <a:spcPct val="0"/>
              </a:spcBef>
              <a:spcAft>
                <a:spcPct val="0"/>
              </a:spcAft>
              <a:defRPr/>
            </a:pPr>
            <a:r>
              <a:rPr lang="en-GB" sz="2800" b="1" u="sng" dirty="0">
                <a:solidFill>
                  <a:srgbClr val="FF0000"/>
                </a:solidFill>
                <a:latin typeface="Arial" panose="020B0604020202020204" pitchFamily="34" charset="0"/>
                <a:cs typeface="Arial" panose="020B0604020202020204" pitchFamily="34" charset="0"/>
              </a:rPr>
              <a:t>Step 5: Aggregation of the Rule Outputs</a:t>
            </a:r>
          </a:p>
          <a:p>
            <a:pPr marL="342900" indent="-342900" eaLnBrk="0" fontAlgn="base" hangingPunct="0">
              <a:spcBef>
                <a:spcPct val="0"/>
              </a:spcBef>
              <a:spcAft>
                <a:spcPct val="0"/>
              </a:spcAft>
              <a:defRPr/>
            </a:pPr>
            <a:endParaRPr lang="en-GB" sz="2400" b="1" i="1" u="sng" dirty="0">
              <a:solidFill>
                <a:srgbClr val="FFFFFF"/>
              </a:solidFill>
              <a:effectLst>
                <a:outerShdw blurRad="38100" dist="38100" dir="2700000" algn="tl">
                  <a:srgbClr val="000000"/>
                </a:outerShdw>
              </a:effectLst>
              <a:latin typeface="Arial" panose="020B0604020202020204" pitchFamily="34" charset="0"/>
              <a:cs typeface="Arial" panose="020B0604020202020204" pitchFamily="34" charset="0"/>
            </a:endParaRPr>
          </a:p>
          <a:p>
            <a:pPr marL="342900" indent="-342900" algn="just" eaLnBrk="0" fontAlgn="base" hangingPunct="0">
              <a:spcBef>
                <a:spcPct val="0"/>
              </a:spcBef>
              <a:spcAft>
                <a:spcPct val="0"/>
              </a:spcAft>
              <a:buFontTx/>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0"/>
              </a:spcBef>
              <a:spcAft>
                <a:spcPct val="0"/>
              </a:spcAft>
              <a:buFontTx/>
              <a:buChar char="•"/>
              <a:defRPr/>
            </a:pPr>
            <a:r>
              <a:rPr lang="en-GB" sz="2400" dirty="0">
                <a:latin typeface="Arial" panose="020B0604020202020204" pitchFamily="34" charset="0"/>
                <a:cs typeface="Arial" panose="020B0604020202020204" pitchFamily="34" charset="0"/>
              </a:rPr>
              <a:t>We combine fuzzy outputs into </a:t>
            </a:r>
            <a:r>
              <a:rPr lang="en-GB" sz="2400" b="1" u="sng" dirty="0">
                <a:latin typeface="Arial" panose="020B0604020202020204" pitchFamily="34" charset="0"/>
                <a:cs typeface="Arial" panose="020B0604020202020204" pitchFamily="34" charset="0"/>
              </a:rPr>
              <a:t>a single fuzzy number</a:t>
            </a:r>
            <a:r>
              <a:rPr lang="en-GB" sz="2400" dirty="0">
                <a:latin typeface="Arial" panose="020B0604020202020204" pitchFamily="34" charset="0"/>
                <a:cs typeface="Arial" panose="020B0604020202020204" pitchFamily="34" charset="0"/>
              </a:rPr>
              <a:t>. </a:t>
            </a:r>
          </a:p>
        </p:txBody>
      </p:sp>
      <p:graphicFrame>
        <p:nvGraphicFramePr>
          <p:cNvPr id="4098" name="Object 5"/>
          <p:cNvGraphicFramePr>
            <a:graphicFrameLocks noChangeAspect="1"/>
          </p:cNvGraphicFramePr>
          <p:nvPr>
            <p:extLst/>
          </p:nvPr>
        </p:nvGraphicFramePr>
        <p:xfrm>
          <a:off x="1866900" y="3340100"/>
          <a:ext cx="8534400" cy="2165350"/>
        </p:xfrm>
        <a:graphic>
          <a:graphicData uri="http://schemas.openxmlformats.org/presentationml/2006/ole">
            <mc:AlternateContent xmlns:mc="http://schemas.openxmlformats.org/markup-compatibility/2006">
              <mc:Choice xmlns:v="urn:schemas-microsoft-com:vml" Requires="v">
                <p:oleObj spid="_x0000_s4110" name="Picture" r:id="rId3" imgW="5310000" imgH="1348200" progId="Word.Picture.8">
                  <p:embed/>
                </p:oleObj>
              </mc:Choice>
              <mc:Fallback>
                <p:oleObj name="Picture" r:id="rId3" imgW="5310000" imgH="1348200" progId="Word.Picture.8">
                  <p:embed/>
                  <p:pic>
                    <p:nvPicPr>
                      <p:cNvPr id="409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900" y="3340100"/>
                        <a:ext cx="8534400" cy="2165350"/>
                      </a:xfrm>
                      <a:prstGeom prst="rect">
                        <a:avLst/>
                      </a:prstGeom>
                      <a:solidFill>
                        <a:schemeClr val="bg1"/>
                      </a:solidFill>
                      <a:ln>
                        <a:noFill/>
                      </a:ln>
                      <a:effectLst/>
                      <a:extLst/>
                    </p:spPr>
                  </p:pic>
                </p:oleObj>
              </mc:Fallback>
            </mc:AlternateContent>
          </a:graphicData>
        </a:graphic>
      </p:graphicFrame>
    </p:spTree>
    <p:extLst>
      <p:ext uri="{BB962C8B-B14F-4D97-AF65-F5344CB8AC3E}">
        <p14:creationId xmlns:p14="http://schemas.microsoft.com/office/powerpoint/2010/main" val="3099592105"/>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ChangeArrowheads="1"/>
          </p:cNvSpPr>
          <p:nvPr/>
        </p:nvSpPr>
        <p:spPr bwMode="auto">
          <a:xfrm>
            <a:off x="973666" y="677333"/>
            <a:ext cx="10621434" cy="4572000"/>
          </a:xfrm>
          <a:prstGeom prst="rect">
            <a:avLst/>
          </a:prstGeom>
          <a:noFill/>
          <a:ln w="12700">
            <a:noFill/>
            <a:miter lim="800000"/>
            <a:headEnd/>
            <a:tailEnd/>
          </a:ln>
          <a:effectLst/>
        </p:spPr>
        <p:txBody>
          <a:bodyPr lIns="90488" tIns="44450" rIns="90488" bIns="44450"/>
          <a:lstStyle/>
          <a:p>
            <a:pPr marL="342900" indent="-342900" eaLnBrk="0" fontAlgn="base" hangingPunct="0">
              <a:spcBef>
                <a:spcPct val="0"/>
              </a:spcBef>
              <a:spcAft>
                <a:spcPct val="0"/>
              </a:spcAft>
              <a:defRPr/>
            </a:pPr>
            <a:r>
              <a:rPr lang="en-GB" sz="2800" b="1" u="sng" dirty="0">
                <a:solidFill>
                  <a:srgbClr val="FF0000"/>
                </a:solidFill>
                <a:latin typeface="Arial" panose="020B0604020202020204" pitchFamily="34" charset="0"/>
                <a:cs typeface="Arial" panose="020B0604020202020204" pitchFamily="34" charset="0"/>
              </a:rPr>
              <a:t>Step 6: </a:t>
            </a:r>
            <a:r>
              <a:rPr lang="en-GB" sz="2800" b="1" u="sng" dirty="0" err="1">
                <a:solidFill>
                  <a:srgbClr val="FF0000"/>
                </a:solidFill>
                <a:latin typeface="Arial" panose="020B0604020202020204" pitchFamily="34" charset="0"/>
                <a:cs typeface="Arial" panose="020B0604020202020204" pitchFamily="34" charset="0"/>
              </a:rPr>
              <a:t>Defuzzification</a:t>
            </a:r>
            <a:endParaRPr lang="en-GB" sz="2800" b="1" u="sng" dirty="0">
              <a:solidFill>
                <a:srgbClr val="FF0000"/>
              </a:solidFill>
              <a:latin typeface="Arial" panose="020B0604020202020204" pitchFamily="34" charset="0"/>
              <a:cs typeface="Arial" panose="020B0604020202020204" pitchFamily="34" charset="0"/>
            </a:endParaRPr>
          </a:p>
          <a:p>
            <a:pPr marL="342900" indent="-342900" algn="just" eaLnBrk="0" fontAlgn="base" hangingPunct="0">
              <a:spcBef>
                <a:spcPct val="0"/>
              </a:spcBef>
              <a:spcAft>
                <a:spcPct val="0"/>
              </a:spcAft>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0"/>
              </a:spcBef>
              <a:spcAft>
                <a:spcPct val="0"/>
              </a:spcAft>
              <a:buFontTx/>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0"/>
              </a:spcBef>
              <a:spcAft>
                <a:spcPct val="0"/>
              </a:spcAft>
              <a:buFontTx/>
              <a:buChar char="•"/>
              <a:defRPr/>
            </a:pPr>
            <a:r>
              <a:rPr lang="en-GB" sz="2400" dirty="0">
                <a:latin typeface="Arial" panose="020B0604020202020204" pitchFamily="34" charset="0"/>
                <a:cs typeface="Arial" panose="020B0604020202020204" pitchFamily="34" charset="0"/>
              </a:rPr>
              <a:t>The </a:t>
            </a:r>
            <a:r>
              <a:rPr lang="en-GB" sz="2400" dirty="0" err="1">
                <a:latin typeface="Arial" panose="020B0604020202020204" pitchFamily="34" charset="0"/>
                <a:cs typeface="Arial" panose="020B0604020202020204" pitchFamily="34" charset="0"/>
              </a:rPr>
              <a:t>defuzzification</a:t>
            </a:r>
            <a:r>
              <a:rPr lang="en-GB" sz="2400" dirty="0">
                <a:latin typeface="Arial" panose="020B0604020202020204" pitchFamily="34" charset="0"/>
                <a:cs typeface="Arial" panose="020B0604020202020204" pitchFamily="34" charset="0"/>
              </a:rPr>
              <a:t> process converts the aggregated fuzzy number to a single (crisp) number.</a:t>
            </a:r>
          </a:p>
          <a:p>
            <a:pPr marL="342900" indent="-342900" algn="just" eaLnBrk="0" fontAlgn="base" hangingPunct="0">
              <a:spcBef>
                <a:spcPct val="0"/>
              </a:spcBef>
              <a:spcAft>
                <a:spcPct val="0"/>
              </a:spcAft>
              <a:buFontTx/>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0"/>
              </a:spcBef>
              <a:spcAft>
                <a:spcPct val="0"/>
              </a:spcAft>
              <a:buFontTx/>
              <a:buChar char="•"/>
              <a:defRPr/>
            </a:pPr>
            <a:r>
              <a:rPr lang="en-GB" sz="2400" dirty="0">
                <a:latin typeface="Arial" panose="020B0604020202020204" pitchFamily="34" charset="0"/>
                <a:cs typeface="Arial" panose="020B0604020202020204" pitchFamily="34" charset="0"/>
              </a:rPr>
              <a:t>In other words, here we convert the fuzzy output to the crisp output for final presentation</a:t>
            </a:r>
          </a:p>
          <a:p>
            <a:pPr marL="342900" indent="-342900" algn="just" eaLnBrk="0" fontAlgn="base" hangingPunct="0">
              <a:spcBef>
                <a:spcPct val="0"/>
              </a:spcBef>
              <a:spcAft>
                <a:spcPct val="0"/>
              </a:spcAft>
              <a:buFontTx/>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0"/>
              </a:spcBef>
              <a:spcAft>
                <a:spcPct val="0"/>
              </a:spcAft>
              <a:buFontTx/>
              <a:buChar char="•"/>
              <a:defRPr/>
            </a:pPr>
            <a:r>
              <a:rPr lang="en-GB" sz="2400" dirty="0">
                <a:latin typeface="Arial" panose="020B0604020202020204" pitchFamily="34" charset="0"/>
                <a:cs typeface="Arial" panose="020B0604020202020204" pitchFamily="34" charset="0"/>
              </a:rPr>
              <a:t>Most popular </a:t>
            </a:r>
            <a:r>
              <a:rPr lang="en-GB" sz="2400" dirty="0" err="1">
                <a:latin typeface="Arial" panose="020B0604020202020204" pitchFamily="34" charset="0"/>
                <a:cs typeface="Arial" panose="020B0604020202020204" pitchFamily="34" charset="0"/>
              </a:rPr>
              <a:t>defuzzification</a:t>
            </a:r>
            <a:r>
              <a:rPr lang="en-GB" sz="2400" dirty="0">
                <a:latin typeface="Arial" panose="020B0604020202020204" pitchFamily="34" charset="0"/>
                <a:cs typeface="Arial" panose="020B0604020202020204" pitchFamily="34" charset="0"/>
              </a:rPr>
              <a:t> method is the </a:t>
            </a:r>
            <a:r>
              <a:rPr lang="en-GB" sz="2400" b="1" dirty="0">
                <a:solidFill>
                  <a:srgbClr val="FF0000"/>
                </a:solidFill>
                <a:latin typeface="Arial" panose="020B0604020202020204" pitchFamily="34" charset="0"/>
                <a:cs typeface="Arial" panose="020B0604020202020204" pitchFamily="34" charset="0"/>
              </a:rPr>
              <a:t>centroid </a:t>
            </a:r>
            <a:r>
              <a:rPr lang="en-GB" sz="2400" b="1" dirty="0" err="1">
                <a:solidFill>
                  <a:srgbClr val="FF0000"/>
                </a:solidFill>
                <a:latin typeface="Arial" panose="020B0604020202020204" pitchFamily="34" charset="0"/>
                <a:cs typeface="Arial" panose="020B0604020202020204" pitchFamily="34" charset="0"/>
              </a:rPr>
              <a:t>defuzzification</a:t>
            </a:r>
            <a:r>
              <a:rPr lang="en-GB" sz="2400" b="1" dirty="0">
                <a:solidFill>
                  <a:srgbClr val="FF0000"/>
                </a:solidFill>
                <a:latin typeface="Arial" panose="020B0604020202020204" pitchFamily="34" charset="0"/>
                <a:cs typeface="Arial" panose="020B0604020202020204" pitchFamily="34" charset="0"/>
              </a:rPr>
              <a:t>.</a:t>
            </a:r>
          </a:p>
          <a:p>
            <a:pPr marL="342900" indent="-342900" algn="just" eaLnBrk="0" fontAlgn="base" hangingPunct="0">
              <a:spcBef>
                <a:spcPct val="0"/>
              </a:spcBef>
              <a:spcAft>
                <a:spcPct val="0"/>
              </a:spcAft>
              <a:buFontTx/>
              <a:buChar char="•"/>
              <a:defRPr/>
            </a:pPr>
            <a:endParaRPr lang="en-GB" sz="3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3412736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07">
                                            <p:txEl>
                                              <p:pRg st="3" end="3"/>
                                            </p:txEl>
                                          </p:spTgt>
                                        </p:tgtEl>
                                        <p:attrNameLst>
                                          <p:attrName>style.visibility</p:attrName>
                                        </p:attrNameLst>
                                      </p:cBhvr>
                                      <p:to>
                                        <p:strVal val="visible"/>
                                      </p:to>
                                    </p:set>
                                    <p:anim calcmode="lin" valueType="num">
                                      <p:cBhvr additive="base">
                                        <p:cTn id="7" dur="5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107">
                                            <p:txEl>
                                              <p:pRg st="5" end="5"/>
                                            </p:txEl>
                                          </p:spTgt>
                                        </p:tgtEl>
                                        <p:attrNameLst>
                                          <p:attrName>style.visibility</p:attrName>
                                        </p:attrNameLst>
                                      </p:cBhvr>
                                      <p:to>
                                        <p:strVal val="visible"/>
                                      </p:to>
                                    </p:set>
                                    <p:anim calcmode="lin" valueType="num">
                                      <p:cBhvr additive="base">
                                        <p:cTn id="13" dur="500" fill="hold"/>
                                        <p:tgtEl>
                                          <p:spTgt spid="47107">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10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107">
                                            <p:txEl>
                                              <p:pRg st="7" end="7"/>
                                            </p:txEl>
                                          </p:spTgt>
                                        </p:tgtEl>
                                        <p:attrNameLst>
                                          <p:attrName>style.visibility</p:attrName>
                                        </p:attrNameLst>
                                      </p:cBhvr>
                                      <p:to>
                                        <p:strVal val="visible"/>
                                      </p:to>
                                    </p:set>
                                    <p:anim calcmode="lin" valueType="num">
                                      <p:cBhvr additive="base">
                                        <p:cTn id="19" dur="500" fill="hold"/>
                                        <p:tgtEl>
                                          <p:spTgt spid="4710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10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ChangeArrowheads="1"/>
          </p:cNvSpPr>
          <p:nvPr/>
        </p:nvSpPr>
        <p:spPr bwMode="auto">
          <a:xfrm>
            <a:off x="859366" y="182033"/>
            <a:ext cx="9287933" cy="833967"/>
          </a:xfrm>
          <a:prstGeom prst="rect">
            <a:avLst/>
          </a:prstGeom>
          <a:noFill/>
          <a:ln w="12700">
            <a:noFill/>
            <a:miter lim="800000"/>
            <a:headEnd/>
            <a:tailEnd/>
          </a:ln>
          <a:effectLst/>
        </p:spPr>
        <p:txBody>
          <a:bodyPr lIns="90488" tIns="44450" rIns="90488" bIns="44450"/>
          <a:lstStyle/>
          <a:p>
            <a:pPr algn="just" eaLnBrk="0" fontAlgn="base" hangingPunct="0">
              <a:spcBef>
                <a:spcPct val="20000"/>
              </a:spcBef>
              <a:spcAft>
                <a:spcPct val="0"/>
              </a:spcAft>
              <a:buClr>
                <a:schemeClr val="tx1"/>
              </a:buClr>
              <a:buSzPct val="75000"/>
              <a:defRPr/>
            </a:pPr>
            <a:endParaRPr lang="en-GB" sz="2400" dirty="0">
              <a:latin typeface="Times New Roman" pitchFamily="18" charset="0"/>
              <a:cs typeface="Times New Roman" pitchFamily="18"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r>
              <a:rPr lang="en-GB" sz="2400" dirty="0">
                <a:latin typeface="Arial" panose="020B0604020202020204" pitchFamily="34" charset="0"/>
                <a:cs typeface="Arial" panose="020B0604020202020204" pitchFamily="34" charset="0"/>
              </a:rPr>
              <a:t>Centroid </a:t>
            </a:r>
            <a:r>
              <a:rPr lang="en-GB" sz="2400" dirty="0" err="1">
                <a:latin typeface="Arial" panose="020B0604020202020204" pitchFamily="34" charset="0"/>
                <a:cs typeface="Arial" panose="020B0604020202020204" pitchFamily="34" charset="0"/>
              </a:rPr>
              <a:t>defuzzification</a:t>
            </a:r>
            <a:r>
              <a:rPr lang="en-GB" sz="2400" dirty="0">
                <a:latin typeface="Arial" panose="020B0604020202020204" pitchFamily="34" charset="0"/>
                <a:cs typeface="Arial" panose="020B0604020202020204" pitchFamily="34" charset="0"/>
              </a:rPr>
              <a:t> method finds a point representing the </a:t>
            </a:r>
            <a:r>
              <a:rPr lang="en-GB" sz="2400" dirty="0" err="1">
                <a:solidFill>
                  <a:srgbClr val="FF0000"/>
                </a:solidFill>
                <a:latin typeface="Arial" panose="020B0604020202020204" pitchFamily="34" charset="0"/>
                <a:cs typeface="Arial" panose="020B0604020202020204" pitchFamily="34" charset="0"/>
              </a:rPr>
              <a:t>center</a:t>
            </a:r>
            <a:r>
              <a:rPr lang="en-GB" sz="2400" dirty="0">
                <a:solidFill>
                  <a:srgbClr val="FF0000"/>
                </a:solidFill>
                <a:latin typeface="Arial" panose="020B0604020202020204" pitchFamily="34" charset="0"/>
                <a:cs typeface="Arial" panose="020B0604020202020204" pitchFamily="34" charset="0"/>
              </a:rPr>
              <a:t> of gravity </a:t>
            </a:r>
            <a:r>
              <a:rPr lang="en-GB" sz="2400" dirty="0">
                <a:latin typeface="Arial" panose="020B0604020202020204" pitchFamily="34" charset="0"/>
                <a:cs typeface="Arial" panose="020B0604020202020204" pitchFamily="34" charset="0"/>
              </a:rPr>
              <a:t>of the fuzzy number, </a:t>
            </a:r>
            <a:r>
              <a:rPr lang="en-GB" sz="2400" i="1" dirty="0">
                <a:latin typeface="Arial" panose="020B0604020202020204" pitchFamily="34" charset="0"/>
                <a:cs typeface="Arial" panose="020B0604020202020204" pitchFamily="34" charset="0"/>
              </a:rPr>
              <a:t>A</a:t>
            </a:r>
            <a:r>
              <a:rPr lang="en-GB" sz="2400" dirty="0">
                <a:latin typeface="Arial" panose="020B0604020202020204" pitchFamily="34" charset="0"/>
                <a:cs typeface="Arial" panose="020B0604020202020204" pitchFamily="34" charset="0"/>
              </a:rPr>
              <a:t>, on the interval, </a:t>
            </a:r>
            <a:r>
              <a:rPr lang="en-GB" sz="2400" i="1" dirty="0">
                <a:latin typeface="Arial" panose="020B0604020202020204" pitchFamily="34" charset="0"/>
                <a:cs typeface="Arial" panose="020B0604020202020204" pitchFamily="34" charset="0"/>
              </a:rPr>
              <a:t>ab</a:t>
            </a:r>
            <a:r>
              <a:rPr lang="en-GB" sz="2400" dirty="0">
                <a:latin typeface="Arial" panose="020B0604020202020204" pitchFamily="34" charset="0"/>
                <a:cs typeface="Arial" panose="020B0604020202020204" pitchFamily="34" charset="0"/>
              </a:rPr>
              <a:t>.</a:t>
            </a: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Arial" panose="020B0604020202020204" pitchFamily="34" charset="0"/>
              <a:buChar char="•"/>
              <a:defRPr/>
            </a:pPr>
            <a:r>
              <a:rPr lang="en-GB" sz="2400" b="1" i="1" dirty="0">
                <a:latin typeface="Arial" panose="020B0604020202020204" pitchFamily="34" charset="0"/>
                <a:cs typeface="Arial" panose="020B0604020202020204" pitchFamily="34" charset="0"/>
              </a:rPr>
              <a:t>A reasonable estimate</a:t>
            </a:r>
            <a:r>
              <a:rPr lang="en-GB" sz="2400" dirty="0">
                <a:latin typeface="Arial" panose="020B0604020202020204" pitchFamily="34" charset="0"/>
                <a:cs typeface="Arial" panose="020B0604020202020204" pitchFamily="34" charset="0"/>
              </a:rPr>
              <a:t> can be obtained by calculating </a:t>
            </a:r>
            <a:r>
              <a:rPr lang="en-GB" sz="2400" b="1" dirty="0">
                <a:latin typeface="Arial" panose="020B0604020202020204" pitchFamily="34" charset="0"/>
                <a:cs typeface="Arial" panose="020B0604020202020204" pitchFamily="34" charset="0"/>
              </a:rPr>
              <a:t>weighed sum  </a:t>
            </a:r>
            <a:r>
              <a:rPr lang="en-GB" sz="2400" dirty="0">
                <a:latin typeface="Arial" panose="020B0604020202020204" pitchFamily="34" charset="0"/>
                <a:cs typeface="Arial" panose="020B0604020202020204" pitchFamily="34" charset="0"/>
              </a:rPr>
              <a:t>over a sample of points.</a:t>
            </a:r>
            <a:endParaRPr lang="en-US" sz="2400" dirty="0">
              <a:latin typeface="Arial" panose="020B0604020202020204" pitchFamily="34" charset="0"/>
              <a:cs typeface="Arial" panose="020B0604020202020204" pitchFamily="34" charset="0"/>
            </a:endParaRPr>
          </a:p>
          <a:p>
            <a:pPr marL="342900" indent="-342900" algn="just" eaLnBrk="0" fontAlgn="base" hangingPunct="0">
              <a:spcBef>
                <a:spcPct val="20000"/>
              </a:spcBef>
              <a:spcAft>
                <a:spcPct val="0"/>
              </a:spcAft>
              <a:buSzPct val="75000"/>
              <a:buFont typeface="Monotype Sorts" pitchFamily="2" charset="2"/>
              <a:buChar char="n"/>
              <a:defRPr/>
            </a:pPr>
            <a:endParaRPr lang="en-GB" sz="2400" dirty="0">
              <a:latin typeface="Times New Roman" pitchFamily="18" charset="0"/>
              <a:cs typeface="Times New Roman" pitchFamily="18" charset="0"/>
            </a:endParaRPr>
          </a:p>
        </p:txBody>
      </p:sp>
      <p:graphicFrame>
        <p:nvGraphicFramePr>
          <p:cNvPr id="5122" name="Object 6"/>
          <p:cNvGraphicFramePr>
            <a:graphicFrameLocks noChangeAspect="1"/>
          </p:cNvGraphicFramePr>
          <p:nvPr>
            <p:extLst/>
          </p:nvPr>
        </p:nvGraphicFramePr>
        <p:xfrm>
          <a:off x="4728635" y="1803402"/>
          <a:ext cx="1892070" cy="1100665"/>
        </p:xfrm>
        <a:graphic>
          <a:graphicData uri="http://schemas.openxmlformats.org/presentationml/2006/ole">
            <mc:AlternateContent xmlns:mc="http://schemas.openxmlformats.org/markup-compatibility/2006">
              <mc:Choice xmlns:v="urn:schemas-microsoft-com:vml" Requires="v">
                <p:oleObj spid="_x0000_s5146" name="Equation" r:id="rId3" imgW="1231560" imgH="914400" progId="Equation.3">
                  <p:embed/>
                </p:oleObj>
              </mc:Choice>
              <mc:Fallback>
                <p:oleObj name="Equation" r:id="rId3" imgW="1231560" imgH="914400" progId="Equation.3">
                  <p:embed/>
                  <p:pic>
                    <p:nvPicPr>
                      <p:cNvPr id="5122" name="Object 6"/>
                      <p:cNvPicPr>
                        <a:picLocks noChangeAspect="1" noChangeArrowheads="1"/>
                      </p:cNvPicPr>
                      <p:nvPr/>
                    </p:nvPicPr>
                    <p:blipFill>
                      <a:blip r:embed="rId4"/>
                      <a:srcRect/>
                      <a:stretch>
                        <a:fillRect/>
                      </a:stretch>
                    </p:blipFill>
                    <p:spPr bwMode="auto">
                      <a:xfrm>
                        <a:off x="4728635" y="1803402"/>
                        <a:ext cx="1892070" cy="1100665"/>
                      </a:xfrm>
                      <a:prstGeom prst="rect">
                        <a:avLst/>
                      </a:prstGeom>
                      <a:noFill/>
                      <a:ln>
                        <a:noFill/>
                      </a:ln>
                      <a:effectLs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dirty="0"/>
          </a:p>
        </p:txBody>
      </p:sp>
      <p:graphicFrame>
        <p:nvGraphicFramePr>
          <p:cNvPr id="6" name="Object 8"/>
          <p:cNvGraphicFramePr>
            <a:graphicFrameLocks noChangeAspect="1"/>
          </p:cNvGraphicFramePr>
          <p:nvPr>
            <p:extLst/>
          </p:nvPr>
        </p:nvGraphicFramePr>
        <p:xfrm>
          <a:off x="4162403" y="3057524"/>
          <a:ext cx="3878814" cy="2261659"/>
        </p:xfrm>
        <a:graphic>
          <a:graphicData uri="http://schemas.openxmlformats.org/presentationml/2006/ole">
            <mc:AlternateContent xmlns:mc="http://schemas.openxmlformats.org/markup-compatibility/2006">
              <mc:Choice xmlns:v="urn:schemas-microsoft-com:vml" Requires="v">
                <p:oleObj spid="_x0000_s5147" name="Picture" r:id="rId5" imgW="3603600" imgH="2030760" progId="Word.Picture.8">
                  <p:embed/>
                </p:oleObj>
              </mc:Choice>
              <mc:Fallback>
                <p:oleObj name="Picture" r:id="rId5" imgW="3603600" imgH="2030760" progId="Word.Picture.8">
                  <p:embed/>
                  <p:pic>
                    <p:nvPicPr>
                      <p:cNvPr id="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2403" y="3057524"/>
                        <a:ext cx="3878814" cy="226165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253902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25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par>
                          <p:cTn id="10" fill="hold">
                            <p:stCondLst>
                              <p:cond delay="2250"/>
                            </p:stCondLst>
                            <p:childTnLst>
                              <p:par>
                                <p:cTn id="11" presetID="42"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752600" y="152400"/>
            <a:ext cx="8610600" cy="457200"/>
          </a:xfrm>
          <a:prstGeom prst="rect">
            <a:avLst/>
          </a:prstGeom>
          <a:noFill/>
          <a:ln w="12700">
            <a:noFill/>
            <a:miter lim="800000"/>
            <a:headEnd/>
            <a:tailEnd/>
          </a:ln>
          <a:effectLst/>
        </p:spPr>
        <p:txBody>
          <a:bodyPr lIns="90488" tIns="44450" rIns="90488" bIns="44450" anchor="ctr"/>
          <a:lstStyle/>
          <a:p>
            <a:pPr algn="ctr" eaLnBrk="0" fontAlgn="base" hangingPunct="0">
              <a:spcBef>
                <a:spcPct val="0"/>
              </a:spcBef>
              <a:spcAft>
                <a:spcPct val="0"/>
              </a:spcAft>
              <a:defRPr/>
            </a:pPr>
            <a:r>
              <a:rPr lang="en-GB" sz="3400" b="1" dirty="0">
                <a:solidFill>
                  <a:srgbClr val="FF0000"/>
                </a:solidFill>
                <a:cs typeface="Arial" pitchFamily="34" charset="0"/>
              </a:rPr>
              <a:t>Centre of gravity (COG):</a:t>
            </a:r>
            <a:endParaRPr lang="en-US" sz="3400" b="1" dirty="0">
              <a:solidFill>
                <a:srgbClr val="FF0000"/>
              </a:solidFill>
              <a:cs typeface="Arial" pitchFamily="34" charset="0"/>
            </a:endParaRPr>
          </a:p>
        </p:txBody>
      </p:sp>
      <p:grpSp>
        <p:nvGrpSpPr>
          <p:cNvPr id="7173" name="Group 10"/>
          <p:cNvGrpSpPr>
            <a:grpSpLocks/>
          </p:cNvGrpSpPr>
          <p:nvPr/>
        </p:nvGrpSpPr>
        <p:grpSpPr bwMode="auto">
          <a:xfrm>
            <a:off x="1676400" y="762000"/>
            <a:ext cx="8839200" cy="838200"/>
            <a:chOff x="1056" y="576"/>
            <a:chExt cx="3360" cy="336"/>
          </a:xfrm>
        </p:grpSpPr>
        <p:sp>
          <p:nvSpPr>
            <p:cNvPr id="7176" name="Rectangle 8"/>
            <p:cNvSpPr>
              <a:spLocks noChangeArrowheads="1"/>
            </p:cNvSpPr>
            <p:nvPr/>
          </p:nvSpPr>
          <p:spPr bwMode="auto">
            <a:xfrm>
              <a:off x="1056" y="576"/>
              <a:ext cx="3360" cy="336"/>
            </a:xfrm>
            <a:prstGeom prst="rect">
              <a:avLst/>
            </a:prstGeom>
            <a:solidFill>
              <a:srgbClr val="FFFFFF"/>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FFFFFF"/>
                </a:solidFill>
                <a:cs typeface="Arial" pitchFamily="34" charset="0"/>
              </a:endParaRPr>
            </a:p>
          </p:txBody>
        </p:sp>
        <p:graphicFrame>
          <p:nvGraphicFramePr>
            <p:cNvPr id="7171" name="Object 9"/>
            <p:cNvGraphicFramePr>
              <a:graphicFrameLocks noChangeAspect="1"/>
            </p:cNvGraphicFramePr>
            <p:nvPr/>
          </p:nvGraphicFramePr>
          <p:xfrm>
            <a:off x="1104" y="624"/>
            <a:ext cx="3248" cy="247"/>
          </p:xfrm>
          <a:graphic>
            <a:graphicData uri="http://schemas.openxmlformats.org/presentationml/2006/ole">
              <mc:AlternateContent xmlns:mc="http://schemas.openxmlformats.org/markup-compatibility/2006">
                <mc:Choice xmlns:v="urn:schemas-microsoft-com:vml" Requires="v">
                  <p:oleObj spid="_x0000_s6170" name="Equation" r:id="rId3" imgW="5155920" imgH="393480" progId="Equation.3">
                    <p:embed/>
                  </p:oleObj>
                </mc:Choice>
                <mc:Fallback>
                  <p:oleObj name="Equation" r:id="rId3" imgW="5155920" imgH="393480" progId="Equation.3">
                    <p:embed/>
                    <p:pic>
                      <p:nvPicPr>
                        <p:cNvPr id="7171"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624"/>
                          <a:ext cx="32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174" name="Group 12"/>
          <p:cNvGrpSpPr>
            <a:grpSpLocks/>
          </p:cNvGrpSpPr>
          <p:nvPr/>
        </p:nvGrpSpPr>
        <p:grpSpPr bwMode="auto">
          <a:xfrm>
            <a:off x="2438400" y="1905000"/>
            <a:ext cx="7391400" cy="4267200"/>
            <a:chOff x="1008" y="1152"/>
            <a:chExt cx="3360" cy="1728"/>
          </a:xfrm>
        </p:grpSpPr>
        <p:sp>
          <p:nvSpPr>
            <p:cNvPr id="7175" name="Rectangle 5"/>
            <p:cNvSpPr>
              <a:spLocks noChangeArrowheads="1"/>
            </p:cNvSpPr>
            <p:nvPr/>
          </p:nvSpPr>
          <p:spPr bwMode="auto">
            <a:xfrm>
              <a:off x="1008" y="1152"/>
              <a:ext cx="3360" cy="1728"/>
            </a:xfrm>
            <a:prstGeom prst="rect">
              <a:avLst/>
            </a:prstGeom>
            <a:solidFill>
              <a:srgbClr val="FFFFFF"/>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FFFFFF"/>
                </a:solidFill>
                <a:cs typeface="Arial" pitchFamily="34" charset="0"/>
              </a:endParaRPr>
            </a:p>
          </p:txBody>
        </p:sp>
        <p:graphicFrame>
          <p:nvGraphicFramePr>
            <p:cNvPr id="7170" name="Object 11"/>
            <p:cNvGraphicFramePr>
              <a:graphicFrameLocks noChangeAspect="1"/>
            </p:cNvGraphicFramePr>
            <p:nvPr/>
          </p:nvGraphicFramePr>
          <p:xfrm>
            <a:off x="1104" y="1200"/>
            <a:ext cx="3173" cy="1648"/>
          </p:xfrm>
          <a:graphic>
            <a:graphicData uri="http://schemas.openxmlformats.org/presentationml/2006/ole">
              <mc:AlternateContent xmlns:mc="http://schemas.openxmlformats.org/markup-compatibility/2006">
                <mc:Choice xmlns:v="urn:schemas-microsoft-com:vml" Requires="v">
                  <p:oleObj spid="_x0000_s6171" name="Picture" r:id="rId5" imgW="5036760" imgH="2616120" progId="Word.Picture.8">
                    <p:embed/>
                  </p:oleObj>
                </mc:Choice>
                <mc:Fallback>
                  <p:oleObj name="Picture" r:id="rId5" imgW="5036760" imgH="2616120" progId="Word.Picture.8">
                    <p:embed/>
                    <p:pic>
                      <p:nvPicPr>
                        <p:cNvPr id="717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1200"/>
                          <a:ext cx="3173" cy="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18800149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25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1000"/>
                                        <p:tgtEl>
                                          <p:spTgt spid="7173"/>
                                        </p:tgtEl>
                                      </p:cBhvr>
                                    </p:animEffect>
                                    <p:anim calcmode="lin" valueType="num">
                                      <p:cBhvr>
                                        <p:cTn id="8" dur="1000" fill="hold"/>
                                        <p:tgtEl>
                                          <p:spTgt spid="7173"/>
                                        </p:tgtEl>
                                        <p:attrNameLst>
                                          <p:attrName>ppt_x</p:attrName>
                                        </p:attrNameLst>
                                      </p:cBhvr>
                                      <p:tavLst>
                                        <p:tav tm="0">
                                          <p:val>
                                            <p:strVal val="#ppt_x"/>
                                          </p:val>
                                        </p:tav>
                                        <p:tav tm="100000">
                                          <p:val>
                                            <p:strVal val="#ppt_x"/>
                                          </p:val>
                                        </p:tav>
                                      </p:tavLst>
                                    </p:anim>
                                    <p:anim calcmode="lin" valueType="num">
                                      <p:cBhvr>
                                        <p:cTn id="9" dur="1000" fill="hold"/>
                                        <p:tgtEl>
                                          <p:spTgt spid="71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Rectangle 9"/>
          <p:cNvSpPr>
            <a:spLocks noChangeArrowheads="1"/>
          </p:cNvSpPr>
          <p:nvPr/>
        </p:nvSpPr>
        <p:spPr bwMode="auto">
          <a:xfrm>
            <a:off x="1206500" y="1393428"/>
            <a:ext cx="9567333" cy="4905772"/>
          </a:xfrm>
          <a:prstGeom prst="rect">
            <a:avLst/>
          </a:prstGeom>
          <a:noFill/>
          <a:ln w="12700">
            <a:noFill/>
            <a:miter lim="800000"/>
            <a:headEnd/>
            <a:tailEnd/>
          </a:ln>
          <a:effectLst/>
        </p:spPr>
        <p:txBody>
          <a:bodyPr lIns="90488" tIns="44450" rIns="90488" bIns="44450"/>
          <a:lstStyle/>
          <a:p>
            <a:pPr marL="342900" indent="-342900" eaLnBrk="0" fontAlgn="base" hangingPunct="0">
              <a:spcBef>
                <a:spcPct val="0"/>
              </a:spcBef>
              <a:spcAft>
                <a:spcPct val="0"/>
              </a:spcAft>
              <a:defRPr/>
            </a:pPr>
            <a:r>
              <a:rPr lang="en-GB" sz="2400" dirty="0">
                <a:latin typeface="Arial" panose="020B0604020202020204" pitchFamily="34" charset="0"/>
                <a:cs typeface="Arial" panose="020B0604020202020204" pitchFamily="34" charset="0"/>
              </a:rPr>
              <a:t>Two input variables:</a:t>
            </a:r>
          </a:p>
          <a:p>
            <a:pPr marL="342900" indent="-342900" eaLnBrk="0" fontAlgn="base" hangingPunct="0">
              <a:spcBef>
                <a:spcPct val="0"/>
              </a:spcBef>
              <a:spcAft>
                <a:spcPct val="0"/>
              </a:spcAft>
              <a:defRPr/>
            </a:pPr>
            <a:endParaRPr lang="en-GB" sz="2400" dirty="0">
              <a:solidFill>
                <a:srgbClr val="FFFFFF"/>
              </a:solidFill>
              <a:effectLst>
                <a:outerShdw blurRad="38100" dist="38100" dir="2700000" algn="tl">
                  <a:srgbClr val="000000"/>
                </a:outerShdw>
              </a:effectLst>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defRPr/>
            </a:pPr>
            <a:r>
              <a:rPr lang="en-GB" sz="2400"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project_funding</a:t>
            </a:r>
            <a:r>
              <a:rPr lang="en-GB" sz="2400" i="1" dirty="0">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 3,   </a:t>
            </a:r>
            <a:r>
              <a:rPr lang="en-US" sz="2400" dirty="0">
                <a:latin typeface="Arial" panose="020B0604020202020204" pitchFamily="34" charset="0"/>
                <a:cs typeface="Arial" panose="020B0604020202020204" pitchFamily="34" charset="0"/>
              </a:rPr>
              <a:t>on a </a:t>
            </a:r>
            <a:r>
              <a:rPr lang="en-US" sz="2400" dirty="0">
                <a:solidFill>
                  <a:srgbClr val="FF0000"/>
                </a:solidFill>
                <a:latin typeface="Arial" panose="020B0604020202020204" pitchFamily="34" charset="0"/>
                <a:cs typeface="Arial" panose="020B0604020202020204" pitchFamily="34" charset="0"/>
              </a:rPr>
              <a:t>scale of 0 to 10</a:t>
            </a:r>
            <a:endParaRPr lang="en-GB" sz="2400" dirty="0">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defRPr/>
            </a:pPr>
            <a:r>
              <a:rPr lang="en-GB" sz="2400" dirty="0">
                <a:latin typeface="Arial" panose="020B0604020202020204" pitchFamily="34" charset="0"/>
                <a:cs typeface="Arial" panose="020B0604020202020204" pitchFamily="34" charset="0"/>
              </a:rPr>
              <a:t>              </a:t>
            </a:r>
          </a:p>
          <a:p>
            <a:pPr marL="342900" indent="-342900" eaLnBrk="0" fontAlgn="base" hangingPunct="0">
              <a:spcBef>
                <a:spcPct val="0"/>
              </a:spcBef>
              <a:spcAft>
                <a:spcPct val="0"/>
              </a:spcAft>
              <a:defRPr/>
            </a:pPr>
            <a:r>
              <a:rPr lang="en-GB" sz="2400"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project_staffing</a:t>
            </a:r>
            <a:r>
              <a:rPr lang="en-GB" sz="2400" i="1" dirty="0">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 6,  </a:t>
            </a:r>
            <a:r>
              <a:rPr lang="en-US" sz="2400" dirty="0">
                <a:latin typeface="Arial" panose="020B0604020202020204" pitchFamily="34" charset="0"/>
                <a:cs typeface="Arial" panose="020B0604020202020204" pitchFamily="34" charset="0"/>
              </a:rPr>
              <a:t>on a </a:t>
            </a:r>
            <a:r>
              <a:rPr lang="en-US" sz="2400" dirty="0">
                <a:solidFill>
                  <a:srgbClr val="FF0000"/>
                </a:solidFill>
                <a:latin typeface="Arial" panose="020B0604020202020204" pitchFamily="34" charset="0"/>
                <a:cs typeface="Arial" panose="020B0604020202020204" pitchFamily="34" charset="0"/>
              </a:rPr>
              <a:t>scale of 0 to 10</a:t>
            </a:r>
            <a:r>
              <a:rPr lang="en-US" sz="2400" dirty="0">
                <a:latin typeface="Arial" panose="020B0604020202020204" pitchFamily="34" charset="0"/>
                <a:cs typeface="Arial" panose="020B0604020202020204" pitchFamily="34" charset="0"/>
              </a:rPr>
              <a:t> </a:t>
            </a:r>
            <a:endParaRPr lang="en-GB" sz="2400" dirty="0">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defRPr/>
            </a:pPr>
            <a:endParaRPr lang="en-GB" sz="2400" dirty="0">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defRPr/>
            </a:pPr>
            <a:endParaRPr lang="en-GB" sz="2400" dirty="0">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defRPr/>
            </a:pPr>
            <a:endParaRPr lang="en-GB" sz="2400" dirty="0">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defRPr/>
            </a:pPr>
            <a:r>
              <a:rPr lang="en-GB" sz="2400" dirty="0">
                <a:latin typeface="Arial" panose="020B0604020202020204" pitchFamily="34" charset="0"/>
                <a:cs typeface="Arial" panose="020B0604020202020204" pitchFamily="34" charset="0"/>
              </a:rPr>
              <a:t>Output :</a:t>
            </a:r>
          </a:p>
          <a:p>
            <a:pPr marL="342900" indent="-342900" eaLnBrk="0" fontAlgn="base" hangingPunct="0">
              <a:spcBef>
                <a:spcPct val="0"/>
              </a:spcBef>
              <a:spcAft>
                <a:spcPct val="0"/>
              </a:spcAft>
              <a:defRPr/>
            </a:pPr>
            <a:endParaRPr lang="en-GB" sz="2400" dirty="0">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defRPr/>
            </a:pPr>
            <a:r>
              <a:rPr lang="en-GB" sz="2400" i="1" dirty="0">
                <a:latin typeface="Arial" panose="020B0604020202020204" pitchFamily="34" charset="0"/>
                <a:cs typeface="Arial" panose="020B0604020202020204" pitchFamily="34" charset="0"/>
              </a:rPr>
              <a:t> risk</a:t>
            </a:r>
            <a:r>
              <a:rPr lang="en-GB" sz="2400" dirty="0">
                <a:latin typeface="Arial" panose="020B0604020202020204" pitchFamily="34" charset="0"/>
                <a:cs typeface="Arial" panose="020B0604020202020204" pitchFamily="34" charset="0"/>
              </a:rPr>
              <a:t>   = 67.4        on a  </a:t>
            </a:r>
            <a:r>
              <a:rPr lang="en-US" sz="2400" dirty="0">
                <a:solidFill>
                  <a:srgbClr val="FF0000"/>
                </a:solidFill>
                <a:latin typeface="Arial" panose="020B0604020202020204" pitchFamily="34" charset="0"/>
                <a:cs typeface="Arial" panose="020B0604020202020204" pitchFamily="34" charset="0"/>
              </a:rPr>
              <a:t>scale of 0 to 100</a:t>
            </a:r>
            <a:endParaRPr lang="en-GB" sz="2400" dirty="0">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defRPr/>
            </a:pPr>
            <a:endParaRPr lang="en-GB" sz="2400" dirty="0">
              <a:cs typeface="Arial" pitchFamily="34" charset="0"/>
            </a:endParaRPr>
          </a:p>
          <a:p>
            <a:pPr marL="342900" indent="-342900" eaLnBrk="0" fontAlgn="base" hangingPunct="0">
              <a:spcBef>
                <a:spcPct val="0"/>
              </a:spcBef>
              <a:spcAft>
                <a:spcPct val="0"/>
              </a:spcAft>
              <a:defRPr/>
            </a:pPr>
            <a:endParaRPr lang="en-GB" sz="2400" dirty="0">
              <a:cs typeface="Arial" pitchFamily="34" charset="0"/>
            </a:endParaRPr>
          </a:p>
          <a:p>
            <a:pPr marL="342900" indent="-342900" eaLnBrk="0" fontAlgn="base" hangingPunct="0">
              <a:spcBef>
                <a:spcPct val="0"/>
              </a:spcBef>
              <a:spcAft>
                <a:spcPct val="0"/>
              </a:spcAft>
              <a:defRPr/>
            </a:pPr>
            <a:endParaRPr lang="en-GB" sz="1000" dirty="0">
              <a:solidFill>
                <a:srgbClr val="FFFFFF"/>
              </a:solidFill>
              <a:effectLst>
                <a:outerShdw blurRad="38100" dist="38100" dir="2700000" algn="tl">
                  <a:srgbClr val="000000"/>
                </a:outerShdw>
              </a:effectLst>
              <a:cs typeface="Arial" pitchFamily="34" charset="0"/>
            </a:endParaRPr>
          </a:p>
        </p:txBody>
      </p:sp>
      <p:pic>
        <p:nvPicPr>
          <p:cNvPr id="3" name="Picture 3"/>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699909" y="321734"/>
            <a:ext cx="2953397" cy="142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a:spLocks noChangeArrowheads="1"/>
          </p:cNvSpPr>
          <p:nvPr/>
        </p:nvSpPr>
        <p:spPr bwMode="auto">
          <a:xfrm>
            <a:off x="1240366" y="461434"/>
            <a:ext cx="8458200" cy="685800"/>
          </a:xfrm>
          <a:prstGeom prst="rect">
            <a:avLst/>
          </a:prstGeom>
          <a:noFill/>
          <a:ln w="12700">
            <a:noFill/>
            <a:miter lim="800000"/>
            <a:headEnd/>
            <a:tailEnd/>
          </a:ln>
          <a:effectLst/>
        </p:spPr>
        <p:txBody>
          <a:bodyPr lIns="90488" tIns="44450" rIns="90488" bIns="44450"/>
          <a:lstStyle/>
          <a:p>
            <a:pPr marL="342900" indent="-342900" eaLnBrk="0" fontAlgn="base" hangingPunct="0">
              <a:spcBef>
                <a:spcPct val="0"/>
              </a:spcBef>
              <a:spcAft>
                <a:spcPct val="0"/>
              </a:spcAft>
              <a:defRPr/>
            </a:pPr>
            <a:r>
              <a:rPr lang="en-GB" sz="2800" b="1" u="sng" dirty="0">
                <a:solidFill>
                  <a:srgbClr val="FF0000"/>
                </a:solidFill>
                <a:latin typeface="Arial" panose="020B0604020202020204" pitchFamily="34" charset="0"/>
                <a:cs typeface="Arial" panose="020B0604020202020204" pitchFamily="34" charset="0"/>
              </a:rPr>
              <a:t>Result</a:t>
            </a:r>
            <a:endParaRPr lang="en-GB" sz="2400" b="1" i="1" u="sng" dirty="0">
              <a:solidFill>
                <a:srgbClr val="FFFFFF"/>
              </a:solidFill>
              <a:effectLst>
                <a:outerShdw blurRad="38100" dist="38100" dir="2700000" algn="tl">
                  <a:srgbClr val="000000"/>
                </a:outerShdw>
              </a:effectLst>
              <a:latin typeface="Arial" panose="020B0604020202020204" pitchFamily="34" charset="0"/>
              <a:cs typeface="Arial" panose="020B0604020202020204" pitchFamily="34" charset="0"/>
            </a:endParaRPr>
          </a:p>
          <a:p>
            <a:pPr algn="just" eaLnBrk="0" fontAlgn="base" hangingPunct="0">
              <a:spcBef>
                <a:spcPct val="0"/>
              </a:spcBef>
              <a:spcAft>
                <a:spcPct val="0"/>
              </a:spcAft>
              <a:defRPr/>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27503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3">
                                            <p:txEl>
                                              <p:pRg st="0" end="0"/>
                                            </p:txEl>
                                          </p:spTgt>
                                        </p:tgtEl>
                                        <p:attrNameLst>
                                          <p:attrName>style.visibility</p:attrName>
                                        </p:attrNameLst>
                                      </p:cBhvr>
                                      <p:to>
                                        <p:strVal val="visible"/>
                                      </p:to>
                                    </p:set>
                                    <p:anim calcmode="lin" valueType="num">
                                      <p:cBhvr additive="base">
                                        <p:cTn id="7" dur="500" fill="hold"/>
                                        <p:tgtEl>
                                          <p:spTgt spid="317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5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53">
                                            <p:txEl>
                                              <p:pRg st="2" end="2"/>
                                            </p:txEl>
                                          </p:spTgt>
                                        </p:tgtEl>
                                        <p:attrNameLst>
                                          <p:attrName>style.visibility</p:attrName>
                                        </p:attrNameLst>
                                      </p:cBhvr>
                                      <p:to>
                                        <p:strVal val="visible"/>
                                      </p:to>
                                    </p:set>
                                    <p:anim calcmode="lin" valueType="num">
                                      <p:cBhvr additive="base">
                                        <p:cTn id="11" dur="500" fill="hold"/>
                                        <p:tgtEl>
                                          <p:spTgt spid="3175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5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53">
                                            <p:txEl>
                                              <p:pRg st="3" end="3"/>
                                            </p:txEl>
                                          </p:spTgt>
                                        </p:tgtEl>
                                        <p:attrNameLst>
                                          <p:attrName>style.visibility</p:attrName>
                                        </p:attrNameLst>
                                      </p:cBhvr>
                                      <p:to>
                                        <p:strVal val="visible"/>
                                      </p:to>
                                    </p:set>
                                    <p:anim calcmode="lin" valueType="num">
                                      <p:cBhvr additive="base">
                                        <p:cTn id="15" dur="500" fill="hold"/>
                                        <p:tgtEl>
                                          <p:spTgt spid="3175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5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753">
                                            <p:txEl>
                                              <p:pRg st="4" end="4"/>
                                            </p:txEl>
                                          </p:spTgt>
                                        </p:tgtEl>
                                        <p:attrNameLst>
                                          <p:attrName>style.visibility</p:attrName>
                                        </p:attrNameLst>
                                      </p:cBhvr>
                                      <p:to>
                                        <p:strVal val="visible"/>
                                      </p:to>
                                    </p:set>
                                    <p:anim calcmode="lin" valueType="num">
                                      <p:cBhvr additive="base">
                                        <p:cTn id="19" dur="500" fill="hold"/>
                                        <p:tgtEl>
                                          <p:spTgt spid="3175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53">
                                            <p:txEl>
                                              <p:pRg st="8" end="8"/>
                                            </p:txEl>
                                          </p:spTgt>
                                        </p:tgtEl>
                                        <p:attrNameLst>
                                          <p:attrName>style.visibility</p:attrName>
                                        </p:attrNameLst>
                                      </p:cBhvr>
                                      <p:to>
                                        <p:strVal val="visible"/>
                                      </p:to>
                                    </p:set>
                                    <p:anim calcmode="lin" valueType="num">
                                      <p:cBhvr additive="base">
                                        <p:cTn id="25" dur="500" fill="hold"/>
                                        <p:tgtEl>
                                          <p:spTgt spid="3175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5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753">
                                            <p:txEl>
                                              <p:pRg st="10" end="10"/>
                                            </p:txEl>
                                          </p:spTgt>
                                        </p:tgtEl>
                                        <p:attrNameLst>
                                          <p:attrName>style.visibility</p:attrName>
                                        </p:attrNameLst>
                                      </p:cBhvr>
                                      <p:to>
                                        <p:strVal val="visible"/>
                                      </p:to>
                                    </p:set>
                                    <p:anim calcmode="lin" valueType="num">
                                      <p:cBhvr additive="base">
                                        <p:cTn id="31" dur="500" fill="hold"/>
                                        <p:tgtEl>
                                          <p:spTgt spid="3175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5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Implementing Fuzzy Control Systems using Fuzzy Inference</a:t>
            </a:r>
          </a:p>
        </p:txBody>
      </p:sp>
      <p:sp>
        <p:nvSpPr>
          <p:cNvPr id="3" name="Content Placeholder 2"/>
          <p:cNvSpPr>
            <a:spLocks noGrp="1"/>
          </p:cNvSpPr>
          <p:nvPr>
            <p:ph idx="1"/>
          </p:nvPr>
        </p:nvSpPr>
        <p:spPr/>
        <p:txBody>
          <a:bodyPr/>
          <a:lstStyle/>
          <a:p>
            <a:r>
              <a:rPr lang="en-US" dirty="0" err="1"/>
              <a:t>Scikit</a:t>
            </a:r>
            <a:r>
              <a:rPr lang="en-US" dirty="0"/>
              <a:t>-fuzzy</a:t>
            </a:r>
          </a:p>
          <a:p>
            <a:r>
              <a:rPr lang="en-US" dirty="0"/>
              <a:t>Tipping problem</a:t>
            </a:r>
          </a:p>
          <a:p>
            <a:endParaRPr lang="en-US" dirty="0"/>
          </a:p>
          <a:p>
            <a:endParaRPr lang="en-US" dirty="0"/>
          </a:p>
        </p:txBody>
      </p:sp>
      <p:pic>
        <p:nvPicPr>
          <p:cNvPr id="4" name="Picture 3"/>
          <p:cNvPicPr>
            <a:picLocks noChangeAspect="1"/>
          </p:cNvPicPr>
          <p:nvPr/>
        </p:nvPicPr>
        <p:blipFill>
          <a:blip r:embed="rId2"/>
          <a:stretch>
            <a:fillRect/>
          </a:stretch>
        </p:blipFill>
        <p:spPr>
          <a:xfrm>
            <a:off x="3446863" y="3424842"/>
            <a:ext cx="6390817" cy="3176501"/>
          </a:xfrm>
          <a:prstGeom prst="rect">
            <a:avLst/>
          </a:prstGeom>
        </p:spPr>
      </p:pic>
    </p:spTree>
    <p:extLst>
      <p:ext uri="{BB962C8B-B14F-4D97-AF65-F5344CB8AC3E}">
        <p14:creationId xmlns:p14="http://schemas.microsoft.com/office/powerpoint/2010/main" val="4215005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dirty="0" err="1"/>
              <a:t>Scikit</a:t>
            </a:r>
            <a:r>
              <a:rPr lang="en-US" dirty="0"/>
              <a:t>-fuzzy</a:t>
            </a:r>
          </a:p>
        </p:txBody>
      </p:sp>
      <p:pic>
        <p:nvPicPr>
          <p:cNvPr id="4" name="Content Placeholder 3"/>
          <p:cNvPicPr>
            <a:picLocks noGrp="1" noChangeAspect="1"/>
          </p:cNvPicPr>
          <p:nvPr>
            <p:ph idx="1"/>
          </p:nvPr>
        </p:nvPicPr>
        <p:blipFill>
          <a:blip r:embed="rId2"/>
          <a:stretch>
            <a:fillRect/>
          </a:stretch>
        </p:blipFill>
        <p:spPr>
          <a:xfrm>
            <a:off x="3195637" y="2467769"/>
            <a:ext cx="5800725" cy="3067050"/>
          </a:xfrm>
          <a:prstGeom prst="rect">
            <a:avLst/>
          </a:prstGeom>
        </p:spPr>
      </p:pic>
    </p:spTree>
    <p:extLst>
      <p:ext uri="{BB962C8B-B14F-4D97-AF65-F5344CB8AC3E}">
        <p14:creationId xmlns:p14="http://schemas.microsoft.com/office/powerpoint/2010/main" val="3182357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91" y="457199"/>
            <a:ext cx="10515600" cy="873740"/>
          </a:xfrm>
          <a:solidFill>
            <a:schemeClr val="bg1"/>
          </a:solidFill>
        </p:spPr>
        <p:txBody>
          <a:bodyPr>
            <a:normAutofit/>
          </a:bodyPr>
          <a:lstStyle/>
          <a:p>
            <a:r>
              <a:rPr lang="en-US" sz="4000" dirty="0">
                <a:solidFill>
                  <a:srgbClr val="333333"/>
                </a:solidFill>
                <a:latin typeface="Arial" panose="020B0604020202020204" pitchFamily="34" charset="0"/>
                <a:cs typeface="Arial" panose="020B0604020202020204" pitchFamily="34" charset="0"/>
              </a:rPr>
              <a:t>Text match/search using fuzzy Logic</a:t>
            </a:r>
          </a:p>
        </p:txBody>
      </p:sp>
      <p:sp>
        <p:nvSpPr>
          <p:cNvPr id="5" name="Rectangle 4"/>
          <p:cNvSpPr/>
          <p:nvPr/>
        </p:nvSpPr>
        <p:spPr>
          <a:xfrm>
            <a:off x="673330" y="1579184"/>
            <a:ext cx="10194089" cy="707886"/>
          </a:xfrm>
          <a:prstGeom prst="rect">
            <a:avLst/>
          </a:prstGeom>
        </p:spPr>
        <p:txBody>
          <a:bodyPr wrap="square">
            <a:spAutoFit/>
          </a:bodyPr>
          <a:lstStyle/>
          <a:p>
            <a:pPr algn="just"/>
            <a:r>
              <a:rPr lang="en-US" sz="2000" dirty="0">
                <a:solidFill>
                  <a:srgbClr val="000000"/>
                </a:solidFill>
                <a:latin typeface="Arial" panose="020B0604020202020204" pitchFamily="34" charset="0"/>
                <a:cs typeface="Arial" panose="020B0604020202020204" pitchFamily="34" charset="0"/>
              </a:rPr>
              <a:t>To find approximate matches (slang, misspelling, abbreviation on social media) for a search key</a:t>
            </a:r>
          </a:p>
        </p:txBody>
      </p:sp>
      <p:pic>
        <p:nvPicPr>
          <p:cNvPr id="6" name="Picture 5"/>
          <p:cNvPicPr>
            <a:picLocks noChangeAspect="1"/>
          </p:cNvPicPr>
          <p:nvPr/>
        </p:nvPicPr>
        <p:blipFill>
          <a:blip r:embed="rId2"/>
          <a:stretch>
            <a:fillRect/>
          </a:stretch>
        </p:blipFill>
        <p:spPr>
          <a:xfrm>
            <a:off x="967663" y="2564417"/>
            <a:ext cx="10490200" cy="1405978"/>
          </a:xfrm>
          <a:prstGeom prst="rect">
            <a:avLst/>
          </a:prstGeom>
        </p:spPr>
      </p:pic>
      <p:pic>
        <p:nvPicPr>
          <p:cNvPr id="7" name="Picture 6"/>
          <p:cNvPicPr>
            <a:picLocks noChangeAspect="1"/>
          </p:cNvPicPr>
          <p:nvPr/>
        </p:nvPicPr>
        <p:blipFill>
          <a:blip r:embed="rId3"/>
          <a:stretch>
            <a:fillRect/>
          </a:stretch>
        </p:blipFill>
        <p:spPr>
          <a:xfrm>
            <a:off x="584091" y="4241848"/>
            <a:ext cx="5334000" cy="1924050"/>
          </a:xfrm>
          <a:prstGeom prst="rect">
            <a:avLst/>
          </a:prstGeom>
        </p:spPr>
      </p:pic>
      <p:pic>
        <p:nvPicPr>
          <p:cNvPr id="8" name="Picture 7"/>
          <p:cNvPicPr>
            <a:picLocks noChangeAspect="1"/>
          </p:cNvPicPr>
          <p:nvPr/>
        </p:nvPicPr>
        <p:blipFill>
          <a:blip r:embed="rId4"/>
          <a:stretch>
            <a:fillRect/>
          </a:stretch>
        </p:blipFill>
        <p:spPr>
          <a:xfrm>
            <a:off x="6901016" y="4447630"/>
            <a:ext cx="4556847" cy="1718268"/>
          </a:xfrm>
          <a:prstGeom prst="rect">
            <a:avLst/>
          </a:prstGeom>
        </p:spPr>
      </p:pic>
    </p:spTree>
    <p:extLst>
      <p:ext uri="{BB962C8B-B14F-4D97-AF65-F5344CB8AC3E}">
        <p14:creationId xmlns:p14="http://schemas.microsoft.com/office/powerpoint/2010/main" val="449079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31973F-6250-4F10-8E06-93299B161DFD}"/>
              </a:ext>
            </a:extLst>
          </p:cNvPr>
          <p:cNvSpPr>
            <a:spLocks noGrp="1"/>
          </p:cNvSpPr>
          <p:nvPr>
            <p:ph type="sldNum" sz="quarter" idx="12"/>
          </p:nvPr>
        </p:nvSpPr>
        <p:spPr/>
        <p:txBody>
          <a:bodyPr/>
          <a:lstStyle/>
          <a:p>
            <a:fld id="{1E81BDB4-5F3F-464A-A32A-75B544C87B3D}" type="slidenum">
              <a:rPr lang="en-US" smtClean="0"/>
              <a:pPr/>
              <a:t>6</a:t>
            </a:fld>
            <a:endParaRPr lang="en-US"/>
          </a:p>
        </p:txBody>
      </p:sp>
      <p:sp>
        <p:nvSpPr>
          <p:cNvPr id="4" name="Rectangle 3">
            <a:extLst>
              <a:ext uri="{FF2B5EF4-FFF2-40B4-BE49-F238E27FC236}">
                <a16:creationId xmlns:a16="http://schemas.microsoft.com/office/drawing/2014/main" id="{98D784D4-611B-4ABA-859B-FD166ACF346E}"/>
              </a:ext>
            </a:extLst>
          </p:cNvPr>
          <p:cNvSpPr/>
          <p:nvPr/>
        </p:nvSpPr>
        <p:spPr>
          <a:xfrm>
            <a:off x="881059" y="482112"/>
            <a:ext cx="10162323" cy="3231654"/>
          </a:xfrm>
          <a:prstGeom prst="rect">
            <a:avLst/>
          </a:prstGeom>
        </p:spPr>
        <p:txBody>
          <a:bodyPr wrap="square">
            <a:spAutoFit/>
          </a:bodyPr>
          <a:lstStyle/>
          <a:p>
            <a:pPr algn="ctr"/>
            <a:r>
              <a:rPr lang="en-US" sz="3600" dirty="0">
                <a:solidFill>
                  <a:srgbClr val="333333"/>
                </a:solidFill>
                <a:latin typeface="Arial" panose="020B0604020202020204" pitchFamily="34" charset="0"/>
                <a:cs typeface="Arial" panose="020B0604020202020204" pitchFamily="34" charset="0"/>
              </a:rPr>
              <a:t>Other fuzzy logic applications</a:t>
            </a:r>
          </a:p>
          <a:p>
            <a:pPr algn="just"/>
            <a:endParaRPr lang="en-US" sz="2400" dirty="0">
              <a:solidFill>
                <a:srgbClr val="000000"/>
              </a:solidFill>
              <a:latin typeface="Arial" panose="020B0604020202020204" pitchFamily="34" charset="0"/>
              <a:cs typeface="Arial" panose="020B0604020202020204" pitchFamily="34" charset="0"/>
            </a:endParaRPr>
          </a:p>
          <a:p>
            <a:pPr algn="just"/>
            <a:endParaRPr lang="en-US" sz="2400" dirty="0">
              <a:solidFill>
                <a:srgbClr val="000000"/>
              </a:solidFill>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To match customers to identify the buying behavior</a:t>
            </a:r>
          </a:p>
          <a:p>
            <a:pPr marL="457200" indent="-457200" algn="just">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For customer address matching</a:t>
            </a:r>
          </a:p>
          <a:p>
            <a:pPr marL="457200" indent="-457200" algn="just">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To match file paths</a:t>
            </a:r>
          </a:p>
          <a:p>
            <a:pPr marL="457200" indent="-457200" algn="just">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To detect plagiarism (text re-use)</a:t>
            </a:r>
          </a:p>
          <a:p>
            <a:pPr marL="457200" indent="-457200" algn="just">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For spam filtering</a:t>
            </a:r>
            <a:endParaRPr lang="en-US" sz="2400" b="0" i="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3382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C2E1-487F-4188-8F77-A45CE0F79571}"/>
              </a:ext>
            </a:extLst>
          </p:cNvPr>
          <p:cNvSpPr>
            <a:spLocks noGrp="1"/>
          </p:cNvSpPr>
          <p:nvPr>
            <p:ph type="title"/>
          </p:nvPr>
        </p:nvSpPr>
        <p:spPr>
          <a:xfrm>
            <a:off x="678426" y="167998"/>
            <a:ext cx="10515600" cy="873740"/>
          </a:xfrm>
          <a:solidFill>
            <a:schemeClr val="bg1"/>
          </a:solidFill>
        </p:spPr>
        <p:txBody>
          <a:bodyPr>
            <a:normAutofit/>
          </a:bodyPr>
          <a:lstStyle/>
          <a:p>
            <a:r>
              <a:rPr lang="en-US" sz="3200" spc="-5" dirty="0">
                <a:latin typeface="Arial" panose="020B0604020202020204" pitchFamily="34" charset="0"/>
                <a:cs typeface="Arial" panose="020B0604020202020204" pitchFamily="34" charset="0"/>
              </a:rPr>
              <a:t>Fuzzy</a:t>
            </a:r>
            <a:r>
              <a:rPr lang="en-US" sz="3200" dirty="0">
                <a:latin typeface="Arial" panose="020B0604020202020204" pitchFamily="34" charset="0"/>
                <a:cs typeface="Arial" panose="020B0604020202020204" pitchFamily="34" charset="0"/>
              </a:rPr>
              <a:t> </a:t>
            </a:r>
            <a:r>
              <a:rPr lang="en-US" sz="3200" spc="-5" dirty="0">
                <a:latin typeface="Arial" panose="020B0604020202020204" pitchFamily="34" charset="0"/>
                <a:cs typeface="Arial" panose="020B0604020202020204" pitchFamily="34" charset="0"/>
              </a:rPr>
              <a:t>Sets (Fuzzy Logic) vs Crisp Sets (Boolean Logic) </a:t>
            </a:r>
            <a:endParaRPr lang="en-US" sz="3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541DE16-3FC3-48C1-9E67-13A41BECA670}"/>
              </a:ext>
            </a:extLst>
          </p:cNvPr>
          <p:cNvSpPr>
            <a:spLocks noGrp="1"/>
          </p:cNvSpPr>
          <p:nvPr>
            <p:ph type="sldNum" sz="quarter" idx="12"/>
          </p:nvPr>
        </p:nvSpPr>
        <p:spPr/>
        <p:txBody>
          <a:bodyPr/>
          <a:lstStyle/>
          <a:p>
            <a:fld id="{1E81BDB4-5F3F-464A-A32A-75B544C87B3D}" type="slidenum">
              <a:rPr lang="en-US" smtClean="0"/>
              <a:pPr/>
              <a:t>7</a:t>
            </a:fld>
            <a:endParaRPr lang="en-US"/>
          </a:p>
        </p:txBody>
      </p:sp>
      <p:sp>
        <p:nvSpPr>
          <p:cNvPr id="4" name="TextBox 3">
            <a:extLst>
              <a:ext uri="{FF2B5EF4-FFF2-40B4-BE49-F238E27FC236}">
                <a16:creationId xmlns:a16="http://schemas.microsoft.com/office/drawing/2014/main" id="{9FE6D946-55F3-4EEA-B8CC-5DF342729681}"/>
              </a:ext>
            </a:extLst>
          </p:cNvPr>
          <p:cNvSpPr txBox="1"/>
          <p:nvPr/>
        </p:nvSpPr>
        <p:spPr>
          <a:xfrm>
            <a:off x="838200" y="1179871"/>
            <a:ext cx="10515600" cy="3539430"/>
          </a:xfrm>
          <a:prstGeom prst="rect">
            <a:avLst/>
          </a:prstGeom>
          <a:noFill/>
        </p:spPr>
        <p:txBody>
          <a:bodyPr wrap="square" rtlCol="0">
            <a:spAutoFit/>
          </a:bodyPr>
          <a:lstStyle/>
          <a:p>
            <a:pPr marL="514350" indent="-514350">
              <a:buFont typeface="+mj-lt"/>
              <a:buAutoNum type="arabicPeriod"/>
            </a:pPr>
            <a:r>
              <a:rPr lang="en-US" sz="2800" dirty="0">
                <a:latin typeface="Narkisim" panose="020E0502050101010101" pitchFamily="34" charset="-79"/>
                <a:cs typeface="Narkisim" panose="020E0502050101010101" pitchFamily="34" charset="-79"/>
              </a:rPr>
              <a:t>Crisp Set </a:t>
            </a:r>
            <a:r>
              <a:rPr lang="en-US" sz="2800" dirty="0">
                <a:latin typeface="Narkisim" panose="020E0502050101010101" pitchFamily="34" charset="-79"/>
                <a:cs typeface="Narkisim" panose="020E0502050101010101" pitchFamily="34" charset="-79"/>
                <a:sym typeface="Wingdings" panose="05000000000000000000" pitchFamily="2" charset="2"/>
              </a:rPr>
              <a:t> Classical sets which have distinct objects. For e.g., </a:t>
            </a:r>
          </a:p>
          <a:p>
            <a:r>
              <a:rPr lang="en-US" sz="2800" dirty="0">
                <a:latin typeface="Narkisim" panose="020E0502050101010101" pitchFamily="34" charset="-79"/>
                <a:cs typeface="Narkisim" panose="020E0502050101010101" pitchFamily="34" charset="-79"/>
                <a:sym typeface="Wingdings" panose="05000000000000000000" pitchFamily="2" charset="2"/>
              </a:rPr>
              <a:t>		A = {apples, oranges, mangoes}</a:t>
            </a:r>
          </a:p>
          <a:p>
            <a:r>
              <a:rPr lang="en-US" sz="2800" dirty="0">
                <a:latin typeface="Narkisim" panose="020E0502050101010101" pitchFamily="34" charset="-79"/>
                <a:cs typeface="Narkisim" panose="020E0502050101010101" pitchFamily="34" charset="-79"/>
                <a:sym typeface="Wingdings" panose="05000000000000000000" pitchFamily="2" charset="2"/>
              </a:rPr>
              <a:t>		B = {2, 4, 6, 8}</a:t>
            </a:r>
          </a:p>
          <a:p>
            <a:r>
              <a:rPr lang="en-US" sz="2800" dirty="0">
                <a:latin typeface="Narkisim" panose="020E0502050101010101" pitchFamily="34" charset="-79"/>
                <a:cs typeface="Narkisim" panose="020E0502050101010101" pitchFamily="34" charset="-79"/>
                <a:sym typeface="Wingdings" panose="05000000000000000000" pitchFamily="2" charset="2"/>
              </a:rPr>
              <a:t>	(</a:t>
            </a:r>
            <a:r>
              <a:rPr lang="en-US" sz="2800" dirty="0">
                <a:solidFill>
                  <a:srgbClr val="FF0000"/>
                </a:solidFill>
                <a:latin typeface="Narkisim" panose="020E0502050101010101" pitchFamily="34" charset="-79"/>
                <a:cs typeface="Narkisim" panose="020E0502050101010101" pitchFamily="34" charset="-79"/>
                <a:sym typeface="Wingdings" panose="05000000000000000000" pitchFamily="2" charset="2"/>
              </a:rPr>
              <a:t>each element has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a </a:t>
            </a:r>
            <a:r>
              <a:rPr lang="en-US" sz="2800" dirty="0">
                <a:solidFill>
                  <a:srgbClr val="FF0000"/>
                </a:solidFill>
                <a:latin typeface="Narkisim" panose="020E0502050101010101" pitchFamily="34" charset="-79"/>
                <a:cs typeface="Narkisim" panose="020E0502050101010101" pitchFamily="34" charset="-79"/>
              </a:rPr>
              <a:t>membership degree of 1</a:t>
            </a:r>
            <a:r>
              <a:rPr lang="en-US" sz="2800" dirty="0">
                <a:latin typeface="Narkisim" panose="020E0502050101010101" pitchFamily="34" charset="-79"/>
                <a:cs typeface="Narkisim" panose="020E0502050101010101" pitchFamily="34" charset="-79"/>
                <a:sym typeface="Wingdings" panose="05000000000000000000" pitchFamily="2" charset="2"/>
              </a:rPr>
              <a:t>)</a:t>
            </a:r>
          </a:p>
          <a:p>
            <a:endParaRPr lang="en-US" sz="2800" dirty="0">
              <a:latin typeface="Narkisim" panose="020E0502050101010101" pitchFamily="34" charset="-79"/>
              <a:cs typeface="Narkisim" panose="020E0502050101010101" pitchFamily="34" charset="-79"/>
            </a:endParaRPr>
          </a:p>
          <a:p>
            <a:pPr marL="514350" indent="-514350">
              <a:buFont typeface="+mj-lt"/>
              <a:buAutoNum type="arabicPeriod" startAt="2"/>
            </a:pPr>
            <a:r>
              <a:rPr lang="en-US" sz="2800" dirty="0">
                <a:latin typeface="Narkisim" panose="020E0502050101010101" pitchFamily="34" charset="-79"/>
                <a:cs typeface="Narkisim" panose="020E0502050101010101" pitchFamily="34" charset="-79"/>
              </a:rPr>
              <a:t>Fuzzy Set </a:t>
            </a:r>
            <a:r>
              <a:rPr lang="en-US" sz="2800" dirty="0">
                <a:latin typeface="Narkisim" panose="020E0502050101010101" pitchFamily="34" charset="-79"/>
                <a:cs typeface="Narkisim" panose="020E0502050101010101" pitchFamily="34" charset="-79"/>
                <a:sym typeface="Wingdings" panose="05000000000000000000" pitchFamily="2" charset="2"/>
              </a:rPr>
              <a:t> The membership degree can be </a:t>
            </a:r>
            <a:r>
              <a:rPr lang="en-US" sz="2800" b="1" dirty="0">
                <a:solidFill>
                  <a:srgbClr val="C00000"/>
                </a:solidFill>
                <a:latin typeface="Arial"/>
                <a:cs typeface="Arial"/>
              </a:rPr>
              <a:t>0&lt;</a:t>
            </a:r>
            <a:r>
              <a:rPr lang="en-US" sz="2800" b="1" i="1" dirty="0">
                <a:solidFill>
                  <a:srgbClr val="C00000"/>
                </a:solidFill>
                <a:latin typeface="Symbol"/>
                <a:cs typeface="Symbol"/>
              </a:rPr>
              <a:t></a:t>
            </a:r>
            <a:r>
              <a:rPr lang="en-US" sz="2800" b="1" dirty="0">
                <a:solidFill>
                  <a:srgbClr val="C00000"/>
                </a:solidFill>
                <a:latin typeface="Arial"/>
                <a:cs typeface="Arial"/>
              </a:rPr>
              <a:t>(x) &lt;</a:t>
            </a:r>
            <a:r>
              <a:rPr lang="en-US" sz="2800" b="1" spc="-80" dirty="0">
                <a:solidFill>
                  <a:srgbClr val="C00000"/>
                </a:solidFill>
                <a:latin typeface="Arial"/>
                <a:cs typeface="Arial"/>
              </a:rPr>
              <a:t> </a:t>
            </a:r>
            <a:r>
              <a:rPr lang="en-US" sz="2800" b="1" dirty="0">
                <a:solidFill>
                  <a:srgbClr val="C00000"/>
                </a:solidFill>
                <a:latin typeface="Arial"/>
                <a:cs typeface="Arial"/>
              </a:rPr>
              <a:t>1</a:t>
            </a:r>
            <a:r>
              <a:rPr lang="en-US" sz="2800" dirty="0">
                <a:latin typeface="Narkisim" panose="020E0502050101010101" pitchFamily="34" charset="-79"/>
                <a:cs typeface="Narkisim" panose="020E0502050101010101" pitchFamily="34" charset="-79"/>
                <a:sym typeface="Wingdings" panose="05000000000000000000" pitchFamily="2" charset="2"/>
              </a:rPr>
              <a:t> </a:t>
            </a:r>
          </a:p>
          <a:p>
            <a:r>
              <a:rPr lang="en-US" sz="2800" dirty="0">
                <a:latin typeface="Narkisim" panose="020E0502050101010101" pitchFamily="34" charset="-79"/>
                <a:cs typeface="Narkisim" panose="020E0502050101010101" pitchFamily="34" charset="-79"/>
                <a:sym typeface="Wingdings" panose="05000000000000000000" pitchFamily="2" charset="2"/>
              </a:rPr>
              <a:t>		A = {   0.4  +    0.6  +   0.7   }</a:t>
            </a:r>
          </a:p>
          <a:p>
            <a:endParaRPr lang="en-US" sz="2800" dirty="0">
              <a:latin typeface="Narkisim" panose="020E0502050101010101" pitchFamily="34" charset="-79"/>
              <a:cs typeface="Narkisim" panose="020E0502050101010101" pitchFamily="34" charset="-79"/>
              <a:sym typeface="Wingdings" panose="05000000000000000000" pitchFamily="2" charset="2"/>
            </a:endParaRPr>
          </a:p>
        </p:txBody>
      </p:sp>
      <p:cxnSp>
        <p:nvCxnSpPr>
          <p:cNvPr id="6" name="Straight Connector 5">
            <a:extLst>
              <a:ext uri="{FF2B5EF4-FFF2-40B4-BE49-F238E27FC236}">
                <a16:creationId xmlns:a16="http://schemas.microsoft.com/office/drawing/2014/main" id="{5E5F5ACA-9554-49FC-8BFE-887F5C391AD4}"/>
              </a:ext>
            </a:extLst>
          </p:cNvPr>
          <p:cNvCxnSpPr/>
          <p:nvPr/>
        </p:nvCxnSpPr>
        <p:spPr>
          <a:xfrm>
            <a:off x="3790335" y="4144297"/>
            <a:ext cx="7374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90E223-4129-4B43-9272-E6816142E112}"/>
              </a:ext>
            </a:extLst>
          </p:cNvPr>
          <p:cNvSpPr txBox="1"/>
          <p:nvPr/>
        </p:nvSpPr>
        <p:spPr>
          <a:xfrm>
            <a:off x="3816283" y="4091458"/>
            <a:ext cx="840658" cy="461665"/>
          </a:xfrm>
          <a:prstGeom prst="rect">
            <a:avLst/>
          </a:prstGeom>
          <a:noFill/>
        </p:spPr>
        <p:txBody>
          <a:bodyPr wrap="square" rtlCol="0">
            <a:spAutoFit/>
          </a:bodyPr>
          <a:lstStyle/>
          <a:p>
            <a:r>
              <a:rPr lang="en-US" sz="2400" dirty="0">
                <a:latin typeface="Narkisim" panose="020E0502050101010101" pitchFamily="34" charset="-79"/>
                <a:cs typeface="Narkisim" panose="020E0502050101010101" pitchFamily="34" charset="-79"/>
              </a:rPr>
              <a:t>train</a:t>
            </a:r>
          </a:p>
        </p:txBody>
      </p:sp>
      <p:cxnSp>
        <p:nvCxnSpPr>
          <p:cNvPr id="8" name="Straight Connector 7">
            <a:extLst>
              <a:ext uri="{FF2B5EF4-FFF2-40B4-BE49-F238E27FC236}">
                <a16:creationId xmlns:a16="http://schemas.microsoft.com/office/drawing/2014/main" id="{6AEEA64F-616D-4147-A6F5-BEBB65C2C32D}"/>
              </a:ext>
            </a:extLst>
          </p:cNvPr>
          <p:cNvCxnSpPr/>
          <p:nvPr/>
        </p:nvCxnSpPr>
        <p:spPr>
          <a:xfrm>
            <a:off x="5181600" y="4144297"/>
            <a:ext cx="7374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A04E8E-51C9-4F55-8772-ABA6E8B108FB}"/>
              </a:ext>
            </a:extLst>
          </p:cNvPr>
          <p:cNvCxnSpPr/>
          <p:nvPr/>
        </p:nvCxnSpPr>
        <p:spPr>
          <a:xfrm>
            <a:off x="6440128" y="4144297"/>
            <a:ext cx="7374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C639E4-8C5F-4124-A418-859C89337CAE}"/>
              </a:ext>
            </a:extLst>
          </p:cNvPr>
          <p:cNvSpPr txBox="1"/>
          <p:nvPr/>
        </p:nvSpPr>
        <p:spPr>
          <a:xfrm>
            <a:off x="5129981" y="4092910"/>
            <a:ext cx="840658" cy="461665"/>
          </a:xfrm>
          <a:prstGeom prst="rect">
            <a:avLst/>
          </a:prstGeom>
          <a:noFill/>
        </p:spPr>
        <p:txBody>
          <a:bodyPr wrap="square" rtlCol="0">
            <a:spAutoFit/>
          </a:bodyPr>
          <a:lstStyle/>
          <a:p>
            <a:pPr algn="ctr"/>
            <a:r>
              <a:rPr lang="en-US" sz="2400" dirty="0">
                <a:latin typeface="Narkisim" panose="020E0502050101010101" pitchFamily="34" charset="-79"/>
                <a:cs typeface="Narkisim" panose="020E0502050101010101" pitchFamily="34" charset="-79"/>
              </a:rPr>
              <a:t>car</a:t>
            </a:r>
          </a:p>
        </p:txBody>
      </p:sp>
      <p:sp>
        <p:nvSpPr>
          <p:cNvPr id="11" name="TextBox 10">
            <a:extLst>
              <a:ext uri="{FF2B5EF4-FFF2-40B4-BE49-F238E27FC236}">
                <a16:creationId xmlns:a16="http://schemas.microsoft.com/office/drawing/2014/main" id="{9CEE9DAB-8D7E-44FF-B454-7A8F993445CF}"/>
              </a:ext>
            </a:extLst>
          </p:cNvPr>
          <p:cNvSpPr txBox="1"/>
          <p:nvPr/>
        </p:nvSpPr>
        <p:spPr>
          <a:xfrm>
            <a:off x="6440128" y="4091457"/>
            <a:ext cx="840658" cy="461665"/>
          </a:xfrm>
          <a:prstGeom prst="rect">
            <a:avLst/>
          </a:prstGeom>
          <a:noFill/>
        </p:spPr>
        <p:txBody>
          <a:bodyPr wrap="square" rtlCol="0">
            <a:spAutoFit/>
          </a:bodyPr>
          <a:lstStyle/>
          <a:p>
            <a:r>
              <a:rPr lang="en-US" sz="2400" dirty="0">
                <a:latin typeface="Narkisim" panose="020E0502050101010101" pitchFamily="34" charset="-79"/>
                <a:cs typeface="Narkisim" panose="020E0502050101010101" pitchFamily="34" charset="-79"/>
              </a:rPr>
              <a:t>cycle</a:t>
            </a:r>
          </a:p>
        </p:txBody>
      </p:sp>
      <p:sp>
        <p:nvSpPr>
          <p:cNvPr id="13" name="TextBox 12">
            <a:extLst>
              <a:ext uri="{FF2B5EF4-FFF2-40B4-BE49-F238E27FC236}">
                <a16:creationId xmlns:a16="http://schemas.microsoft.com/office/drawing/2014/main" id="{C3602C22-7729-4BD1-B6EE-DDFD041A8470}"/>
              </a:ext>
            </a:extLst>
          </p:cNvPr>
          <p:cNvSpPr txBox="1"/>
          <p:nvPr/>
        </p:nvSpPr>
        <p:spPr>
          <a:xfrm>
            <a:off x="1942258" y="4724077"/>
            <a:ext cx="8995740" cy="1015663"/>
          </a:xfrm>
          <a:prstGeom prst="rect">
            <a:avLst/>
          </a:prstGeom>
          <a:noFill/>
        </p:spPr>
        <p:txBody>
          <a:bodyPr wrap="square" rtlCol="0">
            <a:spAutoFit/>
          </a:bodyPr>
          <a:lstStyle/>
          <a:p>
            <a:pPr marL="342900" indent="-342900" algn="just">
              <a:buFont typeface="Arial" panose="020B0604020202020204" pitchFamily="34" charset="0"/>
              <a:buChar char="•"/>
            </a:pPr>
            <a:endParaRPr lang="en-US" sz="2000" b="1" dirty="0">
              <a:latin typeface="Tahoma" panose="020B0604030504040204" pitchFamily="34" charset="0"/>
              <a:ea typeface="Tahoma" panose="020B0604030504040204" pitchFamily="34" charset="0"/>
              <a:cs typeface="Tahoma" panose="020B0604030504040204" pitchFamily="34" charset="0"/>
            </a:endParaRPr>
          </a:p>
          <a:p>
            <a:pPr marL="236538" indent="-236538" algn="just">
              <a:buFont typeface="Arial" panose="020B0604020202020204" pitchFamily="34" charset="0"/>
              <a:buChar char="•"/>
            </a:pPr>
            <a:r>
              <a:rPr lang="en-US" sz="2000" spc="-5" dirty="0">
                <a:latin typeface="Arial"/>
                <a:cs typeface="Arial"/>
              </a:rPr>
              <a:t>where</a:t>
            </a:r>
            <a:r>
              <a:rPr lang="en-US" sz="2000" dirty="0">
                <a:latin typeface="Arial"/>
                <a:cs typeface="Arial"/>
              </a:rPr>
              <a:t>         </a:t>
            </a:r>
            <a:r>
              <a:rPr lang="en-US" sz="2000" spc="-5" dirty="0">
                <a:latin typeface="Arial"/>
                <a:cs typeface="Arial"/>
              </a:rPr>
              <a:t>is a </a:t>
            </a:r>
            <a:r>
              <a:rPr lang="en-US" sz="2000" dirty="0">
                <a:latin typeface="Arial"/>
                <a:cs typeface="Arial"/>
              </a:rPr>
              <a:t>separator, </a:t>
            </a:r>
            <a:r>
              <a:rPr lang="en-US" sz="2000" spc="-5" dirty="0">
                <a:latin typeface="Arial"/>
                <a:cs typeface="Arial"/>
              </a:rPr>
              <a:t>and </a:t>
            </a:r>
            <a:r>
              <a:rPr lang="en-US" sz="2000" dirty="0">
                <a:latin typeface="MS PGothic"/>
                <a:cs typeface="MS PGothic"/>
              </a:rPr>
              <a:t>＋ </a:t>
            </a:r>
            <a:r>
              <a:rPr lang="en-US" sz="2000" spc="-5" dirty="0">
                <a:latin typeface="Arial"/>
                <a:cs typeface="Arial"/>
              </a:rPr>
              <a:t>is </a:t>
            </a:r>
            <a:r>
              <a:rPr lang="en-US" sz="2000" dirty="0">
                <a:latin typeface="Arial"/>
                <a:cs typeface="Arial"/>
              </a:rPr>
              <a:t>the </a:t>
            </a:r>
            <a:r>
              <a:rPr lang="en-US" sz="2000" spc="-10" dirty="0">
                <a:latin typeface="Arial"/>
                <a:cs typeface="Arial"/>
              </a:rPr>
              <a:t>logic</a:t>
            </a:r>
            <a:r>
              <a:rPr lang="en-US" sz="2000" spc="-30" dirty="0">
                <a:latin typeface="Arial"/>
                <a:cs typeface="Arial"/>
              </a:rPr>
              <a:t> </a:t>
            </a:r>
            <a:r>
              <a:rPr lang="en-US" sz="2000" dirty="0">
                <a:latin typeface="Arial"/>
                <a:cs typeface="Arial"/>
              </a:rPr>
              <a:t>OR</a:t>
            </a:r>
            <a:endParaRPr lang="en-US" sz="2000" b="1" dirty="0">
              <a:latin typeface="Tahoma" panose="020B0604030504040204" pitchFamily="34" charset="0"/>
              <a:ea typeface="Tahoma" panose="020B0604030504040204" pitchFamily="34" charset="0"/>
              <a:cs typeface="Tahoma" panose="020B0604030504040204" pitchFamily="34" charset="0"/>
            </a:endParaRPr>
          </a:p>
          <a:p>
            <a:pPr marL="236538" indent="-236538" algn="just">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train</a:t>
            </a:r>
            <a:r>
              <a:rPr lang="en-US" sz="2000" dirty="0">
                <a:latin typeface="Tahoma" panose="020B0604030504040204" pitchFamily="34" charset="0"/>
                <a:ea typeface="Tahoma" panose="020B0604030504040204" pitchFamily="34" charset="0"/>
                <a:cs typeface="Tahoma" panose="020B0604030504040204" pitchFamily="34" charset="0"/>
              </a:rPr>
              <a:t> has a membership degree of </a:t>
            </a:r>
            <a:r>
              <a:rPr lang="en-US" sz="2000" b="1" dirty="0">
                <a:latin typeface="Tahoma" panose="020B0604030504040204" pitchFamily="34" charset="0"/>
                <a:ea typeface="Tahoma" panose="020B0604030504040204" pitchFamily="34" charset="0"/>
                <a:cs typeface="Tahoma" panose="020B0604030504040204" pitchFamily="34" charset="0"/>
              </a:rPr>
              <a:t>0.4</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FC665903-5E11-4262-BB14-C93483B3DEE9}"/>
              </a:ext>
            </a:extLst>
          </p:cNvPr>
          <p:cNvSpPr/>
          <p:nvPr/>
        </p:nvSpPr>
        <p:spPr>
          <a:xfrm>
            <a:off x="1033616" y="5892581"/>
            <a:ext cx="10124767" cy="646331"/>
          </a:xfrm>
          <a:prstGeom prst="rect">
            <a:avLst/>
          </a:prstGeom>
          <a:ln>
            <a:solidFill>
              <a:schemeClr val="tx1"/>
            </a:solidFill>
          </a:ln>
        </p:spPr>
        <p:txBody>
          <a:bodyPr wrap="square">
            <a:spAutoFit/>
          </a:bodyPr>
          <a:lstStyle/>
          <a:p>
            <a:pPr marL="236538" indent="-236538" algn="just">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If the membership degree is 0, it means that the element is not associated with set A.</a:t>
            </a:r>
          </a:p>
          <a:p>
            <a:pPr marL="236538" indent="-236538" algn="just">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If the membership degree is 1, it means that the element is strongly associated with set A.</a:t>
            </a:r>
          </a:p>
        </p:txBody>
      </p:sp>
      <p:cxnSp>
        <p:nvCxnSpPr>
          <p:cNvPr id="18" name="Straight Connector 17">
            <a:extLst>
              <a:ext uri="{FF2B5EF4-FFF2-40B4-BE49-F238E27FC236}">
                <a16:creationId xmlns:a16="http://schemas.microsoft.com/office/drawing/2014/main" id="{6AEEA64F-616D-4147-A6F5-BEBB65C2C32D}"/>
              </a:ext>
            </a:extLst>
          </p:cNvPr>
          <p:cNvCxnSpPr/>
          <p:nvPr/>
        </p:nvCxnSpPr>
        <p:spPr>
          <a:xfrm>
            <a:off x="3203171" y="5235357"/>
            <a:ext cx="2493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8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ppt_x"/>
                                          </p:val>
                                        </p:tav>
                                        <p:tav tm="100000">
                                          <p:val>
                                            <p:strVal val="#ppt_x"/>
                                          </p:val>
                                        </p:tav>
                                      </p:tavLst>
                                    </p:anim>
                                    <p:anim calcmode="lin" valueType="num">
                                      <p:cBhvr additive="base">
                                        <p:cTn id="7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ppt_x"/>
                                          </p:val>
                                        </p:tav>
                                        <p:tav tm="100000">
                                          <p:val>
                                            <p:strVal val="#ppt_x"/>
                                          </p:val>
                                        </p:tav>
                                      </p:tavLst>
                                    </p:anim>
                                    <p:anim calcmode="lin" valueType="num">
                                      <p:cBhvr additive="base">
                                        <p:cTn id="76" dur="500" fill="hold"/>
                                        <p:tgtEl>
                                          <p:spTgt spid="13"/>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3B4916-70EB-4923-878C-5496A128C2F2}"/>
              </a:ext>
            </a:extLst>
          </p:cNvPr>
          <p:cNvSpPr>
            <a:spLocks noGrp="1"/>
          </p:cNvSpPr>
          <p:nvPr>
            <p:ph type="sldNum" sz="quarter" idx="12"/>
          </p:nvPr>
        </p:nvSpPr>
        <p:spPr/>
        <p:txBody>
          <a:bodyPr/>
          <a:lstStyle/>
          <a:p>
            <a:fld id="{1E81BDB4-5F3F-464A-A32A-75B544C87B3D}" type="slidenum">
              <a:rPr lang="en-US" smtClean="0"/>
              <a:pPr/>
              <a:t>8</a:t>
            </a:fld>
            <a:endParaRPr lang="en-US"/>
          </a:p>
        </p:txBody>
      </p:sp>
      <p:sp>
        <p:nvSpPr>
          <p:cNvPr id="12" name="TextBox 11">
            <a:extLst>
              <a:ext uri="{FF2B5EF4-FFF2-40B4-BE49-F238E27FC236}">
                <a16:creationId xmlns:a16="http://schemas.microsoft.com/office/drawing/2014/main" id="{2EC6B13D-2083-4694-B62F-8AB04A31B727}"/>
              </a:ext>
            </a:extLst>
          </p:cNvPr>
          <p:cNvSpPr txBox="1"/>
          <p:nvPr/>
        </p:nvSpPr>
        <p:spPr>
          <a:xfrm>
            <a:off x="651770" y="652552"/>
            <a:ext cx="371241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400" b="1" dirty="0"/>
              <a:t>Boolean Logic (Crisp Sets) </a:t>
            </a:r>
          </a:p>
        </p:txBody>
      </p:sp>
      <p:cxnSp>
        <p:nvCxnSpPr>
          <p:cNvPr id="14" name="Straight Connector 13">
            <a:extLst>
              <a:ext uri="{FF2B5EF4-FFF2-40B4-BE49-F238E27FC236}">
                <a16:creationId xmlns:a16="http://schemas.microsoft.com/office/drawing/2014/main" id="{580209D9-F612-4036-A8B3-5059B3EF9536}"/>
              </a:ext>
            </a:extLst>
          </p:cNvPr>
          <p:cNvCxnSpPr/>
          <p:nvPr/>
        </p:nvCxnSpPr>
        <p:spPr>
          <a:xfrm>
            <a:off x="5834530" y="1098006"/>
            <a:ext cx="0" cy="3583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C1BE8E-A794-498C-9678-2DA97000B7D2}"/>
              </a:ext>
            </a:extLst>
          </p:cNvPr>
          <p:cNvSpPr txBox="1"/>
          <p:nvPr/>
        </p:nvSpPr>
        <p:spPr>
          <a:xfrm>
            <a:off x="930687" y="1234578"/>
            <a:ext cx="2070352" cy="461665"/>
          </a:xfrm>
          <a:prstGeom prst="rect">
            <a:avLst/>
          </a:prstGeom>
          <a:noFill/>
        </p:spPr>
        <p:txBody>
          <a:bodyPr wrap="square" rtlCol="0">
            <a:spAutoFit/>
          </a:bodyPr>
          <a:lstStyle/>
          <a:p>
            <a:r>
              <a:rPr lang="en-US" sz="2400" dirty="0"/>
              <a:t>Is Bob honest?</a:t>
            </a:r>
          </a:p>
        </p:txBody>
      </p:sp>
      <p:sp>
        <p:nvSpPr>
          <p:cNvPr id="16" name="TextBox 15">
            <a:extLst>
              <a:ext uri="{FF2B5EF4-FFF2-40B4-BE49-F238E27FC236}">
                <a16:creationId xmlns:a16="http://schemas.microsoft.com/office/drawing/2014/main" id="{26A35493-48EE-4B86-812F-D218AF821201}"/>
              </a:ext>
            </a:extLst>
          </p:cNvPr>
          <p:cNvSpPr txBox="1"/>
          <p:nvPr/>
        </p:nvSpPr>
        <p:spPr>
          <a:xfrm>
            <a:off x="768075" y="2359137"/>
            <a:ext cx="796410" cy="830997"/>
          </a:xfrm>
          <a:prstGeom prst="rect">
            <a:avLst/>
          </a:prstGeom>
          <a:noFill/>
        </p:spPr>
        <p:txBody>
          <a:bodyPr wrap="square" rtlCol="0">
            <a:spAutoFit/>
          </a:bodyPr>
          <a:lstStyle/>
          <a:p>
            <a:r>
              <a:rPr lang="en-US" sz="2400" dirty="0"/>
              <a:t>True</a:t>
            </a:r>
          </a:p>
          <a:p>
            <a:pPr algn="ctr"/>
            <a:r>
              <a:rPr lang="en-US" sz="2400" dirty="0"/>
              <a:t>(1)</a:t>
            </a:r>
          </a:p>
        </p:txBody>
      </p:sp>
      <p:sp>
        <p:nvSpPr>
          <p:cNvPr id="17" name="TextBox 16">
            <a:extLst>
              <a:ext uri="{FF2B5EF4-FFF2-40B4-BE49-F238E27FC236}">
                <a16:creationId xmlns:a16="http://schemas.microsoft.com/office/drawing/2014/main" id="{94DBF269-B6E3-4EAB-A223-8123E19A18BE}"/>
              </a:ext>
            </a:extLst>
          </p:cNvPr>
          <p:cNvSpPr txBox="1"/>
          <p:nvPr/>
        </p:nvSpPr>
        <p:spPr>
          <a:xfrm>
            <a:off x="2101388" y="2337513"/>
            <a:ext cx="899651" cy="830997"/>
          </a:xfrm>
          <a:prstGeom prst="rect">
            <a:avLst/>
          </a:prstGeom>
          <a:noFill/>
        </p:spPr>
        <p:txBody>
          <a:bodyPr wrap="square" rtlCol="0">
            <a:spAutoFit/>
          </a:bodyPr>
          <a:lstStyle/>
          <a:p>
            <a:r>
              <a:rPr lang="en-US" sz="2400" dirty="0"/>
              <a:t>False</a:t>
            </a:r>
          </a:p>
          <a:p>
            <a:pPr algn="ctr"/>
            <a:r>
              <a:rPr lang="en-US" sz="2400" dirty="0"/>
              <a:t>(0)</a:t>
            </a:r>
          </a:p>
        </p:txBody>
      </p:sp>
      <p:cxnSp>
        <p:nvCxnSpPr>
          <p:cNvPr id="19" name="Straight Arrow Connector 18">
            <a:extLst>
              <a:ext uri="{FF2B5EF4-FFF2-40B4-BE49-F238E27FC236}">
                <a16:creationId xmlns:a16="http://schemas.microsoft.com/office/drawing/2014/main" id="{38D97A5E-607B-4DD6-BC5D-66783FE02B87}"/>
              </a:ext>
            </a:extLst>
          </p:cNvPr>
          <p:cNvCxnSpPr>
            <a:stCxn id="15" idx="2"/>
            <a:endCxn id="16" idx="0"/>
          </p:cNvCxnSpPr>
          <p:nvPr/>
        </p:nvCxnSpPr>
        <p:spPr>
          <a:xfrm flipH="1">
            <a:off x="1166280" y="1696243"/>
            <a:ext cx="799583" cy="6628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D6BCE6B-89AE-45B9-ADFF-175C81AFAB03}"/>
              </a:ext>
            </a:extLst>
          </p:cNvPr>
          <p:cNvCxnSpPr>
            <a:stCxn id="15" idx="2"/>
            <a:endCxn id="17" idx="0"/>
          </p:cNvCxnSpPr>
          <p:nvPr/>
        </p:nvCxnSpPr>
        <p:spPr>
          <a:xfrm>
            <a:off x="1965863" y="1696243"/>
            <a:ext cx="585351" cy="6412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038FFF-5C32-4FEC-B4BD-8168AA6102D8}"/>
              </a:ext>
            </a:extLst>
          </p:cNvPr>
          <p:cNvSpPr txBox="1"/>
          <p:nvPr/>
        </p:nvSpPr>
        <p:spPr>
          <a:xfrm>
            <a:off x="8217112" y="2714992"/>
            <a:ext cx="2675477" cy="461665"/>
          </a:xfrm>
          <a:prstGeom prst="rect">
            <a:avLst/>
          </a:prstGeom>
          <a:noFill/>
        </p:spPr>
        <p:txBody>
          <a:bodyPr wrap="square" rtlCol="0">
            <a:spAutoFit/>
          </a:bodyPr>
          <a:lstStyle/>
          <a:p>
            <a:r>
              <a:rPr lang="en-US" sz="2400" dirty="0"/>
              <a:t>Is Bob honest?</a:t>
            </a:r>
          </a:p>
        </p:txBody>
      </p:sp>
      <p:sp>
        <p:nvSpPr>
          <p:cNvPr id="23" name="TextBox 22">
            <a:extLst>
              <a:ext uri="{FF2B5EF4-FFF2-40B4-BE49-F238E27FC236}">
                <a16:creationId xmlns:a16="http://schemas.microsoft.com/office/drawing/2014/main" id="{A5870496-A29A-4D67-999F-ACB14812B469}"/>
              </a:ext>
            </a:extLst>
          </p:cNvPr>
          <p:cNvSpPr txBox="1"/>
          <p:nvPr/>
        </p:nvSpPr>
        <p:spPr>
          <a:xfrm>
            <a:off x="9054280" y="3255076"/>
            <a:ext cx="2139746" cy="1200329"/>
          </a:xfrm>
          <a:prstGeom prst="rect">
            <a:avLst/>
          </a:prstGeom>
          <a:noFill/>
        </p:spPr>
        <p:txBody>
          <a:bodyPr wrap="square" rtlCol="0">
            <a:spAutoFit/>
          </a:bodyPr>
          <a:lstStyle/>
          <a:p>
            <a:r>
              <a:rPr lang="en-US"/>
              <a:t>Very honest</a:t>
            </a:r>
          </a:p>
          <a:p>
            <a:r>
              <a:rPr lang="en-US"/>
              <a:t>Honest</a:t>
            </a:r>
          </a:p>
          <a:p>
            <a:r>
              <a:rPr lang="en-US"/>
              <a:t>Honest (sometimes)</a:t>
            </a:r>
          </a:p>
          <a:p>
            <a:r>
              <a:rPr lang="en-US"/>
              <a:t>dishonest</a:t>
            </a:r>
          </a:p>
        </p:txBody>
      </p:sp>
      <p:cxnSp>
        <p:nvCxnSpPr>
          <p:cNvPr id="25" name="Straight Connector 24">
            <a:extLst>
              <a:ext uri="{FF2B5EF4-FFF2-40B4-BE49-F238E27FC236}">
                <a16:creationId xmlns:a16="http://schemas.microsoft.com/office/drawing/2014/main" id="{89EBA3B7-B534-4615-B008-E4B52C9CE87D}"/>
              </a:ext>
            </a:extLst>
          </p:cNvPr>
          <p:cNvCxnSpPr/>
          <p:nvPr/>
        </p:nvCxnSpPr>
        <p:spPr>
          <a:xfrm>
            <a:off x="8777747" y="3255076"/>
            <a:ext cx="0" cy="1055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76183F-04F7-4D1D-91AA-B6BD5A935EC9}"/>
              </a:ext>
            </a:extLst>
          </p:cNvPr>
          <p:cNvCxnSpPr/>
          <p:nvPr/>
        </p:nvCxnSpPr>
        <p:spPr>
          <a:xfrm>
            <a:off x="8777747" y="4310761"/>
            <a:ext cx="2765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4EB023-DDB7-49E5-95AF-2A829C14B631}"/>
              </a:ext>
            </a:extLst>
          </p:cNvPr>
          <p:cNvCxnSpPr/>
          <p:nvPr/>
        </p:nvCxnSpPr>
        <p:spPr>
          <a:xfrm>
            <a:off x="8777747" y="4050206"/>
            <a:ext cx="2765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5FD04E7-A2AE-4469-A071-B5C9DD246962}"/>
              </a:ext>
            </a:extLst>
          </p:cNvPr>
          <p:cNvCxnSpPr/>
          <p:nvPr/>
        </p:nvCxnSpPr>
        <p:spPr>
          <a:xfrm>
            <a:off x="8777747" y="3730655"/>
            <a:ext cx="2765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3FBD39-B49D-459E-8112-639431DCA722}"/>
              </a:ext>
            </a:extLst>
          </p:cNvPr>
          <p:cNvCxnSpPr/>
          <p:nvPr/>
        </p:nvCxnSpPr>
        <p:spPr>
          <a:xfrm>
            <a:off x="8758695" y="3470100"/>
            <a:ext cx="2765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75CA1C4-2FDE-446B-828B-EC9DEA2B8947}"/>
              </a:ext>
            </a:extLst>
          </p:cNvPr>
          <p:cNvSpPr txBox="1"/>
          <p:nvPr/>
        </p:nvSpPr>
        <p:spPr>
          <a:xfrm>
            <a:off x="10282081" y="3261891"/>
            <a:ext cx="489146" cy="369332"/>
          </a:xfrm>
          <a:prstGeom prst="rect">
            <a:avLst/>
          </a:prstGeom>
          <a:noFill/>
        </p:spPr>
        <p:txBody>
          <a:bodyPr wrap="square" rtlCol="0">
            <a:spAutoFit/>
          </a:bodyPr>
          <a:lstStyle/>
          <a:p>
            <a:r>
              <a:rPr lang="en-US" b="1">
                <a:solidFill>
                  <a:srgbClr val="C00000"/>
                </a:solidFill>
              </a:rPr>
              <a:t>(1)</a:t>
            </a:r>
          </a:p>
        </p:txBody>
      </p:sp>
      <p:sp>
        <p:nvSpPr>
          <p:cNvPr id="32" name="TextBox 31">
            <a:extLst>
              <a:ext uri="{FF2B5EF4-FFF2-40B4-BE49-F238E27FC236}">
                <a16:creationId xmlns:a16="http://schemas.microsoft.com/office/drawing/2014/main" id="{1B31D1D7-BFC2-4A40-88ED-B8E8EA203CCA}"/>
              </a:ext>
            </a:extLst>
          </p:cNvPr>
          <p:cNvSpPr txBox="1"/>
          <p:nvPr/>
        </p:nvSpPr>
        <p:spPr>
          <a:xfrm>
            <a:off x="9834735" y="3532075"/>
            <a:ext cx="757103" cy="369332"/>
          </a:xfrm>
          <a:prstGeom prst="rect">
            <a:avLst/>
          </a:prstGeom>
          <a:noFill/>
        </p:spPr>
        <p:txBody>
          <a:bodyPr wrap="square" rtlCol="0">
            <a:spAutoFit/>
          </a:bodyPr>
          <a:lstStyle/>
          <a:p>
            <a:r>
              <a:rPr lang="en-US" b="1">
                <a:solidFill>
                  <a:srgbClr val="C00000"/>
                </a:solidFill>
              </a:rPr>
              <a:t>(0.8)</a:t>
            </a:r>
          </a:p>
        </p:txBody>
      </p:sp>
      <p:sp>
        <p:nvSpPr>
          <p:cNvPr id="33" name="TextBox 32">
            <a:extLst>
              <a:ext uri="{FF2B5EF4-FFF2-40B4-BE49-F238E27FC236}">
                <a16:creationId xmlns:a16="http://schemas.microsoft.com/office/drawing/2014/main" id="{DD0712BB-B62B-4CE9-90EF-424366A569F0}"/>
              </a:ext>
            </a:extLst>
          </p:cNvPr>
          <p:cNvSpPr txBox="1"/>
          <p:nvPr/>
        </p:nvSpPr>
        <p:spPr>
          <a:xfrm>
            <a:off x="10993741" y="3782918"/>
            <a:ext cx="757103" cy="369332"/>
          </a:xfrm>
          <a:prstGeom prst="rect">
            <a:avLst/>
          </a:prstGeom>
          <a:noFill/>
        </p:spPr>
        <p:txBody>
          <a:bodyPr wrap="square" rtlCol="0">
            <a:spAutoFit/>
          </a:bodyPr>
          <a:lstStyle/>
          <a:p>
            <a:r>
              <a:rPr lang="en-US" b="1" dirty="0">
                <a:solidFill>
                  <a:srgbClr val="C00000"/>
                </a:solidFill>
              </a:rPr>
              <a:t>(0.5)</a:t>
            </a:r>
          </a:p>
        </p:txBody>
      </p:sp>
      <p:sp>
        <p:nvSpPr>
          <p:cNvPr id="34" name="TextBox 33">
            <a:extLst>
              <a:ext uri="{FF2B5EF4-FFF2-40B4-BE49-F238E27FC236}">
                <a16:creationId xmlns:a16="http://schemas.microsoft.com/office/drawing/2014/main" id="{D16DC11B-3E9D-43F7-B9F3-99251B987579}"/>
              </a:ext>
            </a:extLst>
          </p:cNvPr>
          <p:cNvSpPr txBox="1"/>
          <p:nvPr/>
        </p:nvSpPr>
        <p:spPr>
          <a:xfrm>
            <a:off x="10037508" y="4050206"/>
            <a:ext cx="489146" cy="369332"/>
          </a:xfrm>
          <a:prstGeom prst="rect">
            <a:avLst/>
          </a:prstGeom>
          <a:noFill/>
        </p:spPr>
        <p:txBody>
          <a:bodyPr wrap="square" rtlCol="0">
            <a:spAutoFit/>
          </a:bodyPr>
          <a:lstStyle/>
          <a:p>
            <a:r>
              <a:rPr lang="en-US" b="1">
                <a:solidFill>
                  <a:srgbClr val="C00000"/>
                </a:solidFill>
              </a:rPr>
              <a:t>(0)</a:t>
            </a:r>
          </a:p>
        </p:txBody>
      </p:sp>
      <p:sp>
        <p:nvSpPr>
          <p:cNvPr id="35" name="TextBox 34">
            <a:extLst>
              <a:ext uri="{FF2B5EF4-FFF2-40B4-BE49-F238E27FC236}">
                <a16:creationId xmlns:a16="http://schemas.microsoft.com/office/drawing/2014/main" id="{11FF8BFD-95AB-42EE-B979-5011518E3EB5}"/>
              </a:ext>
            </a:extLst>
          </p:cNvPr>
          <p:cNvSpPr txBox="1"/>
          <p:nvPr/>
        </p:nvSpPr>
        <p:spPr>
          <a:xfrm>
            <a:off x="7788557" y="300008"/>
            <a:ext cx="3038163"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dirty="0">
                <a:solidFill>
                  <a:schemeClr val="tx1"/>
                </a:solidFill>
                <a:latin typeface="Arial Rounded MT Bold" panose="020F0704030504030204" pitchFamily="34" charset="0"/>
              </a:rPr>
              <a:t>FUZZY THEORY</a:t>
            </a:r>
          </a:p>
        </p:txBody>
      </p:sp>
      <p:sp>
        <p:nvSpPr>
          <p:cNvPr id="40" name="TextBox 39">
            <a:extLst>
              <a:ext uri="{FF2B5EF4-FFF2-40B4-BE49-F238E27FC236}">
                <a16:creationId xmlns:a16="http://schemas.microsoft.com/office/drawing/2014/main" id="{57B746A0-AC33-4E9F-85A4-0FFAA1DF111F}"/>
              </a:ext>
            </a:extLst>
          </p:cNvPr>
          <p:cNvSpPr txBox="1"/>
          <p:nvPr/>
        </p:nvSpPr>
        <p:spPr>
          <a:xfrm>
            <a:off x="7455568" y="4607818"/>
            <a:ext cx="4431632" cy="369332"/>
          </a:xfrm>
          <a:prstGeom prst="rect">
            <a:avLst/>
          </a:prstGeom>
          <a:noFill/>
        </p:spPr>
        <p:txBody>
          <a:bodyPr wrap="square" rtlCol="0">
            <a:spAutoFit/>
          </a:bodyPr>
          <a:lstStyle/>
          <a:p>
            <a:pPr algn="ctr"/>
            <a:r>
              <a:rPr lang="en-US" dirty="0"/>
              <a:t>(membership value/degree)</a:t>
            </a:r>
          </a:p>
        </p:txBody>
      </p:sp>
      <p:cxnSp>
        <p:nvCxnSpPr>
          <p:cNvPr id="42" name="Straight Arrow Connector 41">
            <a:extLst>
              <a:ext uri="{FF2B5EF4-FFF2-40B4-BE49-F238E27FC236}">
                <a16:creationId xmlns:a16="http://schemas.microsoft.com/office/drawing/2014/main" id="{BB538EDE-D505-4844-992F-57AC89120888}"/>
              </a:ext>
            </a:extLst>
          </p:cNvPr>
          <p:cNvCxnSpPr>
            <a:cxnSpLocks/>
          </p:cNvCxnSpPr>
          <p:nvPr/>
        </p:nvCxnSpPr>
        <p:spPr>
          <a:xfrm flipV="1">
            <a:off x="10097104" y="4419538"/>
            <a:ext cx="125985" cy="2623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A3D9197-9F06-4522-9826-94BDD1041C0E}"/>
              </a:ext>
            </a:extLst>
          </p:cNvPr>
          <p:cNvSpPr txBox="1"/>
          <p:nvPr/>
        </p:nvSpPr>
        <p:spPr>
          <a:xfrm>
            <a:off x="612556" y="4064514"/>
            <a:ext cx="2435942" cy="1138773"/>
          </a:xfrm>
          <a:prstGeom prst="rect">
            <a:avLst/>
          </a:prstGeom>
          <a:noFill/>
          <a:ln>
            <a:solidFill>
              <a:schemeClr val="tx1"/>
            </a:solidFill>
          </a:ln>
        </p:spPr>
        <p:txBody>
          <a:bodyPr wrap="square" rtlCol="0">
            <a:spAutoFit/>
          </a:bodyPr>
          <a:lstStyle/>
          <a:p>
            <a:pPr algn="ctr"/>
            <a:r>
              <a:rPr lang="en-US" sz="2000" b="1" u="sng" dirty="0">
                <a:solidFill>
                  <a:srgbClr val="C00000"/>
                </a:solidFill>
                <a:latin typeface="Calibri" panose="020F0502020204030204" pitchFamily="34" charset="0"/>
                <a:cs typeface="Calibri" panose="020F0502020204030204" pitchFamily="34" charset="0"/>
              </a:rPr>
              <a:t>Membership value</a:t>
            </a:r>
          </a:p>
          <a:p>
            <a:r>
              <a:rPr lang="el-GR" sz="2400" dirty="0">
                <a:latin typeface="Calibri" panose="020F0502020204030204" pitchFamily="34" charset="0"/>
                <a:cs typeface="Calibri" panose="020F0502020204030204" pitchFamily="34" charset="0"/>
              </a:rPr>
              <a:t>μ</a:t>
            </a:r>
            <a:r>
              <a:rPr lang="en-US" sz="2400" baseline="-25000" dirty="0">
                <a:latin typeface="Calibri" panose="020F0502020204030204" pitchFamily="34" charset="0"/>
                <a:cs typeface="Calibri" panose="020F0502020204030204" pitchFamily="34" charset="0"/>
              </a:rPr>
              <a:t>A</a:t>
            </a:r>
            <a:r>
              <a:rPr lang="en-US" sz="2400" dirty="0">
                <a:latin typeface="Calibri" panose="020F0502020204030204" pitchFamily="34" charset="0"/>
                <a:cs typeface="Calibri" panose="020F0502020204030204" pitchFamily="34" charset="0"/>
              </a:rPr>
              <a:t> (x) = 1, </a:t>
            </a:r>
            <a:r>
              <a:rPr lang="en-US" sz="2400" dirty="0" err="1">
                <a:latin typeface="Calibri" panose="020F0502020204030204" pitchFamily="34" charset="0"/>
                <a:cs typeface="Calibri" panose="020F0502020204030204" pitchFamily="34" charset="0"/>
              </a:rPr>
              <a:t>iif</a:t>
            </a:r>
            <a:r>
              <a:rPr lang="en-US" sz="2400" dirty="0">
                <a:latin typeface="Calibri" panose="020F0502020204030204" pitchFamily="34" charset="0"/>
                <a:cs typeface="Calibri" panose="020F0502020204030204" pitchFamily="34" charset="0"/>
              </a:rPr>
              <a:t> x </a:t>
            </a:r>
            <a:r>
              <a:rPr lang="el-GR" sz="2400" dirty="0">
                <a:latin typeface="Times New Roman" panose="02020603050405020304" pitchFamily="18" charset="0"/>
                <a:cs typeface="Times New Roman" panose="02020603050405020304" pitchFamily="18" charset="0"/>
              </a:rPr>
              <a:t>ε</a:t>
            </a:r>
            <a:r>
              <a:rPr lang="en-US" sz="2400" dirty="0">
                <a:latin typeface="Calibri" panose="020F0502020204030204" pitchFamily="34" charset="0"/>
                <a:cs typeface="Calibri" panose="020F0502020204030204" pitchFamily="34" charset="0"/>
              </a:rPr>
              <a:t> A</a:t>
            </a:r>
          </a:p>
          <a:p>
            <a:r>
              <a:rPr lang="en-US" sz="2400" dirty="0">
                <a:latin typeface="Calibri" panose="020F0502020204030204" pitchFamily="34" charset="0"/>
                <a:cs typeface="Calibri" panose="020F0502020204030204" pitchFamily="34" charset="0"/>
              </a:rPr>
              <a:t>           = 0, </a:t>
            </a:r>
            <a:r>
              <a:rPr lang="en-US" sz="2400" dirty="0" err="1">
                <a:latin typeface="Calibri" panose="020F0502020204030204" pitchFamily="34" charset="0"/>
                <a:cs typeface="Calibri" panose="020F0502020204030204" pitchFamily="34" charset="0"/>
              </a:rPr>
              <a:t>iif</a:t>
            </a:r>
            <a:r>
              <a:rPr lang="en-US" sz="2400" dirty="0">
                <a:latin typeface="Calibri" panose="020F0502020204030204" pitchFamily="34" charset="0"/>
                <a:cs typeface="Calibri" panose="020F0502020204030204" pitchFamily="34" charset="0"/>
              </a:rPr>
              <a:t> x </a:t>
            </a:r>
            <a:r>
              <a:rPr lang="el-GR" sz="2400" dirty="0">
                <a:latin typeface="Times New Roman" panose="02020603050405020304" pitchFamily="18" charset="0"/>
                <a:cs typeface="Times New Roman" panose="02020603050405020304" pitchFamily="18" charset="0"/>
              </a:rPr>
              <a:t>ε</a:t>
            </a:r>
            <a:r>
              <a:rPr lang="en-US" sz="2400" dirty="0">
                <a:latin typeface="Calibri" panose="020F0502020204030204" pitchFamily="34" charset="0"/>
                <a:cs typeface="Calibri" panose="020F0502020204030204" pitchFamily="34" charset="0"/>
              </a:rPr>
              <a:t> A</a:t>
            </a:r>
            <a:endParaRPr lang="en-US" sz="2400" dirty="0"/>
          </a:p>
        </p:txBody>
      </p:sp>
      <p:cxnSp>
        <p:nvCxnSpPr>
          <p:cNvPr id="45" name="Straight Connector 44">
            <a:extLst>
              <a:ext uri="{FF2B5EF4-FFF2-40B4-BE49-F238E27FC236}">
                <a16:creationId xmlns:a16="http://schemas.microsoft.com/office/drawing/2014/main" id="{BD9DD393-3913-4580-895B-7038756F3FF5}"/>
              </a:ext>
            </a:extLst>
          </p:cNvPr>
          <p:cNvCxnSpPr/>
          <p:nvPr/>
        </p:nvCxnSpPr>
        <p:spPr>
          <a:xfrm flipH="1">
            <a:off x="2484845" y="4895511"/>
            <a:ext cx="132735" cy="236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C1BCC7C-2932-45D4-9C1B-4D7917D4D40B}"/>
              </a:ext>
            </a:extLst>
          </p:cNvPr>
          <p:cNvSpPr/>
          <p:nvPr/>
        </p:nvSpPr>
        <p:spPr>
          <a:xfrm>
            <a:off x="7778634" y="5750862"/>
            <a:ext cx="1892750" cy="461665"/>
          </a:xfrm>
          <a:prstGeom prst="rect">
            <a:avLst/>
          </a:prstGeom>
        </p:spPr>
        <p:txBody>
          <a:bodyPr wrap="square">
            <a:spAutoFit/>
          </a:bodyPr>
          <a:lstStyle/>
          <a:p>
            <a:r>
              <a:rPr lang="el-GR" sz="2400" dirty="0">
                <a:latin typeface="Calibri" panose="020F0502020204030204" pitchFamily="34" charset="0"/>
                <a:cs typeface="Calibri" panose="020F0502020204030204" pitchFamily="34" charset="0"/>
              </a:rPr>
              <a:t>μ</a:t>
            </a:r>
            <a:r>
              <a:rPr lang="en-US" sz="2400" baseline="-25000" dirty="0">
                <a:latin typeface="Calibri" panose="020F0502020204030204" pitchFamily="34" charset="0"/>
                <a:cs typeface="Calibri" panose="020F0502020204030204" pitchFamily="34" charset="0"/>
              </a:rPr>
              <a:t>A</a:t>
            </a:r>
            <a:r>
              <a:rPr lang="en-US" sz="2400" dirty="0">
                <a:latin typeface="Calibri" panose="020F0502020204030204" pitchFamily="34" charset="0"/>
                <a:cs typeface="Calibri" panose="020F0502020204030204" pitchFamily="34" charset="0"/>
              </a:rPr>
              <a:t> (x) </a:t>
            </a:r>
            <a:r>
              <a:rPr lang="el-GR" sz="2400" dirty="0">
                <a:latin typeface="Times New Roman" panose="02020603050405020304" pitchFamily="18" charset="0"/>
                <a:cs typeface="Times New Roman" panose="02020603050405020304" pitchFamily="18" charset="0"/>
              </a:rPr>
              <a:t>ε</a:t>
            </a:r>
            <a:r>
              <a:rPr lang="en-US" sz="2400" dirty="0">
                <a:latin typeface="Times New Roman" panose="02020603050405020304" pitchFamily="18" charset="0"/>
                <a:cs typeface="Times New Roman" panose="02020603050405020304" pitchFamily="18" charset="0"/>
              </a:rPr>
              <a:t> [0, 1]</a:t>
            </a:r>
            <a:r>
              <a:rPr lang="en-US" sz="2400" dirty="0">
                <a:latin typeface="Calibri" panose="020F0502020204030204" pitchFamily="34" charset="0"/>
                <a:cs typeface="Calibri" panose="020F0502020204030204" pitchFamily="34" charset="0"/>
              </a:rPr>
              <a:t> </a:t>
            </a:r>
            <a:endParaRPr lang="en-US" sz="2400" dirty="0"/>
          </a:p>
        </p:txBody>
      </p:sp>
      <p:sp>
        <p:nvSpPr>
          <p:cNvPr id="52" name="TextBox 51">
            <a:extLst>
              <a:ext uri="{FF2B5EF4-FFF2-40B4-BE49-F238E27FC236}">
                <a16:creationId xmlns:a16="http://schemas.microsoft.com/office/drawing/2014/main" id="{5BAA2D22-902D-474A-9ED2-210C0173B2C7}"/>
              </a:ext>
            </a:extLst>
          </p:cNvPr>
          <p:cNvSpPr txBox="1"/>
          <p:nvPr/>
        </p:nvSpPr>
        <p:spPr>
          <a:xfrm>
            <a:off x="7778634" y="1538277"/>
            <a:ext cx="3282386"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b="1" dirty="0"/>
              <a:t>Fuzzy Logic (Fuzzy Sets)</a:t>
            </a:r>
          </a:p>
        </p:txBody>
      </p:sp>
      <p:sp>
        <p:nvSpPr>
          <p:cNvPr id="36" name="TextBox 35">
            <a:extLst>
              <a:ext uri="{FF2B5EF4-FFF2-40B4-BE49-F238E27FC236}">
                <a16:creationId xmlns:a16="http://schemas.microsoft.com/office/drawing/2014/main" id="{0A3D9197-9F06-4522-9826-94BDD1041C0E}"/>
              </a:ext>
            </a:extLst>
          </p:cNvPr>
          <p:cNvSpPr txBox="1"/>
          <p:nvPr/>
        </p:nvSpPr>
        <p:spPr>
          <a:xfrm>
            <a:off x="7455568" y="5274206"/>
            <a:ext cx="2435942" cy="1323439"/>
          </a:xfrm>
          <a:prstGeom prst="rect">
            <a:avLst/>
          </a:prstGeom>
          <a:noFill/>
          <a:ln>
            <a:solidFill>
              <a:schemeClr val="tx1"/>
            </a:solidFill>
          </a:ln>
        </p:spPr>
        <p:txBody>
          <a:bodyPr wrap="square" rtlCol="0">
            <a:spAutoFit/>
          </a:bodyPr>
          <a:lstStyle/>
          <a:p>
            <a:pPr algn="ctr"/>
            <a:r>
              <a:rPr lang="en-US" sz="2000" b="1" u="sng" dirty="0">
                <a:solidFill>
                  <a:srgbClr val="C00000"/>
                </a:solidFill>
                <a:latin typeface="Calibri" panose="020F0502020204030204" pitchFamily="34" charset="0"/>
                <a:cs typeface="Calibri" panose="020F0502020204030204" pitchFamily="34" charset="0"/>
              </a:rPr>
              <a:t>Membership value</a:t>
            </a:r>
          </a:p>
          <a:p>
            <a:pPr algn="ctr"/>
            <a:endParaRPr lang="en-US" sz="2000" b="1" u="sng" dirty="0">
              <a:solidFill>
                <a:srgbClr val="C00000"/>
              </a:solidFill>
              <a:latin typeface="Calibri" panose="020F0502020204030204" pitchFamily="34" charset="0"/>
              <a:cs typeface="Calibri" panose="020F0502020204030204" pitchFamily="34" charset="0"/>
            </a:endParaRPr>
          </a:p>
          <a:p>
            <a:pPr algn="ctr"/>
            <a:endParaRPr lang="en-US" sz="2000" b="1" u="sng" dirty="0">
              <a:solidFill>
                <a:srgbClr val="C00000"/>
              </a:solidFill>
              <a:latin typeface="Calibri" panose="020F0502020204030204" pitchFamily="34" charset="0"/>
              <a:cs typeface="Calibri" panose="020F0502020204030204" pitchFamily="34" charset="0"/>
            </a:endParaRPr>
          </a:p>
          <a:p>
            <a:pPr algn="ctr"/>
            <a:endParaRPr lang="en-US" sz="2000" b="1" u="sng"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45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ppt_x"/>
                                          </p:val>
                                        </p:tav>
                                        <p:tav tm="100000">
                                          <p:val>
                                            <p:strVal val="#ppt_x"/>
                                          </p:val>
                                        </p:tav>
                                      </p:tavLst>
                                    </p:anim>
                                    <p:anim calcmode="lin" valueType="num">
                                      <p:cBhvr additive="base">
                                        <p:cTn id="66" dur="500" fill="hold"/>
                                        <p:tgtEl>
                                          <p:spTgt spid="2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ppt_x"/>
                                          </p:val>
                                        </p:tav>
                                        <p:tav tm="100000">
                                          <p:val>
                                            <p:strVal val="#ppt_x"/>
                                          </p:val>
                                        </p:tav>
                                      </p:tavLst>
                                    </p:anim>
                                    <p:anim calcmode="lin" valueType="num">
                                      <p:cBhvr additive="base">
                                        <p:cTn id="70" dur="500" fill="hold"/>
                                        <p:tgtEl>
                                          <p:spTgt spid="3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additive="base">
                                        <p:cTn id="85" dur="500" fill="hold"/>
                                        <p:tgtEl>
                                          <p:spTgt spid="34"/>
                                        </p:tgtEl>
                                        <p:attrNameLst>
                                          <p:attrName>ppt_x</p:attrName>
                                        </p:attrNameLst>
                                      </p:cBhvr>
                                      <p:tavLst>
                                        <p:tav tm="0">
                                          <p:val>
                                            <p:strVal val="#ppt_x"/>
                                          </p:val>
                                        </p:tav>
                                        <p:tav tm="100000">
                                          <p:val>
                                            <p:strVal val="#ppt_x"/>
                                          </p:val>
                                        </p:tav>
                                      </p:tavLst>
                                    </p:anim>
                                    <p:anim calcmode="lin" valueType="num">
                                      <p:cBhvr additive="base">
                                        <p:cTn id="86" dur="500" fill="hold"/>
                                        <p:tgtEl>
                                          <p:spTgt spid="3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500" fill="hold"/>
                                        <p:tgtEl>
                                          <p:spTgt spid="35"/>
                                        </p:tgtEl>
                                        <p:attrNameLst>
                                          <p:attrName>ppt_x</p:attrName>
                                        </p:attrNameLst>
                                      </p:cBhvr>
                                      <p:tavLst>
                                        <p:tav tm="0">
                                          <p:val>
                                            <p:strVal val="#ppt_x"/>
                                          </p:val>
                                        </p:tav>
                                        <p:tav tm="100000">
                                          <p:val>
                                            <p:strVal val="#ppt_x"/>
                                          </p:val>
                                        </p:tav>
                                      </p:tavLst>
                                    </p:anim>
                                    <p:anim calcmode="lin" valueType="num">
                                      <p:cBhvr additive="base">
                                        <p:cTn id="90" dur="500" fill="hold"/>
                                        <p:tgtEl>
                                          <p:spTgt spid="35"/>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500" fill="hold"/>
                                        <p:tgtEl>
                                          <p:spTgt spid="40"/>
                                        </p:tgtEl>
                                        <p:attrNameLst>
                                          <p:attrName>ppt_x</p:attrName>
                                        </p:attrNameLst>
                                      </p:cBhvr>
                                      <p:tavLst>
                                        <p:tav tm="0">
                                          <p:val>
                                            <p:strVal val="#ppt_x"/>
                                          </p:val>
                                        </p:tav>
                                        <p:tav tm="100000">
                                          <p:val>
                                            <p:strVal val="#ppt_x"/>
                                          </p:val>
                                        </p:tav>
                                      </p:tavLst>
                                    </p:anim>
                                    <p:anim calcmode="lin" valueType="num">
                                      <p:cBhvr additive="base">
                                        <p:cTn id="94" dur="500" fill="hold"/>
                                        <p:tgtEl>
                                          <p:spTgt spid="40"/>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additive="base">
                                        <p:cTn id="97" dur="500" fill="hold"/>
                                        <p:tgtEl>
                                          <p:spTgt spid="42"/>
                                        </p:tgtEl>
                                        <p:attrNameLst>
                                          <p:attrName>ppt_x</p:attrName>
                                        </p:attrNameLst>
                                      </p:cBhvr>
                                      <p:tavLst>
                                        <p:tav tm="0">
                                          <p:val>
                                            <p:strVal val="#ppt_x"/>
                                          </p:val>
                                        </p:tav>
                                        <p:tav tm="100000">
                                          <p:val>
                                            <p:strVal val="#ppt_x"/>
                                          </p:val>
                                        </p:tav>
                                      </p:tavLst>
                                    </p:anim>
                                    <p:anim calcmode="lin" valueType="num">
                                      <p:cBhvr additive="base">
                                        <p:cTn id="98" dur="500" fill="hold"/>
                                        <p:tgtEl>
                                          <p:spTgt spid="42"/>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anim calcmode="lin" valueType="num">
                                      <p:cBhvr additive="base">
                                        <p:cTn id="101" dur="500" fill="hold"/>
                                        <p:tgtEl>
                                          <p:spTgt spid="46"/>
                                        </p:tgtEl>
                                        <p:attrNameLst>
                                          <p:attrName>ppt_x</p:attrName>
                                        </p:attrNameLst>
                                      </p:cBhvr>
                                      <p:tavLst>
                                        <p:tav tm="0">
                                          <p:val>
                                            <p:strVal val="#ppt_x"/>
                                          </p:val>
                                        </p:tav>
                                        <p:tav tm="100000">
                                          <p:val>
                                            <p:strVal val="#ppt_x"/>
                                          </p:val>
                                        </p:tav>
                                      </p:tavLst>
                                    </p:anim>
                                    <p:anim calcmode="lin" valueType="num">
                                      <p:cBhvr additive="base">
                                        <p:cTn id="102" dur="500" fill="hold"/>
                                        <p:tgtEl>
                                          <p:spTgt spid="46"/>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 calcmode="lin" valueType="num">
                                      <p:cBhvr additive="base">
                                        <p:cTn id="105" dur="500" fill="hold"/>
                                        <p:tgtEl>
                                          <p:spTgt spid="52"/>
                                        </p:tgtEl>
                                        <p:attrNameLst>
                                          <p:attrName>ppt_x</p:attrName>
                                        </p:attrNameLst>
                                      </p:cBhvr>
                                      <p:tavLst>
                                        <p:tav tm="0">
                                          <p:val>
                                            <p:strVal val="#ppt_x"/>
                                          </p:val>
                                        </p:tav>
                                        <p:tav tm="100000">
                                          <p:val>
                                            <p:strVal val="#ppt_x"/>
                                          </p:val>
                                        </p:tav>
                                      </p:tavLst>
                                    </p:anim>
                                    <p:anim calcmode="lin" valueType="num">
                                      <p:cBhvr additive="base">
                                        <p:cTn id="106" dur="500" fill="hold"/>
                                        <p:tgtEl>
                                          <p:spTgt spid="52"/>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additive="base">
                                        <p:cTn id="109" dur="500" fill="hold"/>
                                        <p:tgtEl>
                                          <p:spTgt spid="36"/>
                                        </p:tgtEl>
                                        <p:attrNameLst>
                                          <p:attrName>ppt_x</p:attrName>
                                        </p:attrNameLst>
                                      </p:cBhvr>
                                      <p:tavLst>
                                        <p:tav tm="0">
                                          <p:val>
                                            <p:strVal val="#ppt_x"/>
                                          </p:val>
                                        </p:tav>
                                        <p:tav tm="100000">
                                          <p:val>
                                            <p:strVal val="#ppt_x"/>
                                          </p:val>
                                        </p:tav>
                                      </p:tavLst>
                                    </p:anim>
                                    <p:anim calcmode="lin" valueType="num">
                                      <p:cBhvr additive="base">
                                        <p:cTn id="11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5" grpId="0"/>
      <p:bldP spid="16" grpId="0"/>
      <p:bldP spid="17" grpId="0"/>
      <p:bldP spid="22" grpId="0"/>
      <p:bldP spid="23" grpId="0"/>
      <p:bldP spid="31" grpId="0"/>
      <p:bldP spid="32" grpId="0"/>
      <p:bldP spid="33" grpId="0"/>
      <p:bldP spid="34" grpId="0"/>
      <p:bldP spid="35" grpId="0" animBg="1"/>
      <p:bldP spid="40" grpId="0"/>
      <p:bldP spid="43" grpId="0" animBg="1"/>
      <p:bldP spid="46" grpId="0"/>
      <p:bldP spid="52"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8890" y="166614"/>
            <a:ext cx="7487653" cy="627736"/>
          </a:xfrm>
          <a:prstGeom prst="rect">
            <a:avLst/>
          </a:prstGeom>
        </p:spPr>
        <p:txBody>
          <a:bodyPr vert="horz" wrap="square" lIns="0" tIns="12065" rIns="0" bIns="0" rtlCol="0" anchor="ctr">
            <a:spAutoFit/>
          </a:bodyPr>
          <a:lstStyle/>
          <a:p>
            <a:pPr marL="12700">
              <a:lnSpc>
                <a:spcPct val="100000"/>
              </a:lnSpc>
              <a:spcBef>
                <a:spcPts val="95"/>
              </a:spcBef>
            </a:pPr>
            <a:r>
              <a:rPr lang="en-US" sz="4000" spc="-5" dirty="0">
                <a:latin typeface="Arial" panose="020B0604020202020204" pitchFamily="34" charset="0"/>
                <a:cs typeface="Arial" panose="020B0604020202020204" pitchFamily="34" charset="0"/>
              </a:rPr>
              <a:t>Definition of F</a:t>
            </a:r>
            <a:r>
              <a:rPr sz="4000" spc="-5" dirty="0">
                <a:latin typeface="Arial" panose="020B0604020202020204" pitchFamily="34" charset="0"/>
                <a:cs typeface="Arial" panose="020B0604020202020204" pitchFamily="34" charset="0"/>
              </a:rPr>
              <a:t>uzzy</a:t>
            </a:r>
            <a:r>
              <a:rPr sz="4000" dirty="0">
                <a:latin typeface="Arial" panose="020B0604020202020204" pitchFamily="34" charset="0"/>
                <a:cs typeface="Arial" panose="020B0604020202020204" pitchFamily="34" charset="0"/>
              </a:rPr>
              <a:t> </a:t>
            </a:r>
            <a:r>
              <a:rPr lang="en-US" sz="4000" spc="-5" dirty="0">
                <a:latin typeface="Arial" panose="020B0604020202020204" pitchFamily="34" charset="0"/>
                <a:cs typeface="Arial" panose="020B0604020202020204" pitchFamily="34" charset="0"/>
              </a:rPr>
              <a:t>S</a:t>
            </a:r>
            <a:r>
              <a:rPr sz="4000" spc="-5" dirty="0">
                <a:latin typeface="Arial" panose="020B0604020202020204" pitchFamily="34" charset="0"/>
                <a:cs typeface="Arial" panose="020B0604020202020204" pitchFamily="34" charset="0"/>
              </a:rPr>
              <a:t>et</a:t>
            </a:r>
            <a:r>
              <a:rPr lang="en-US" sz="4000" spc="-5" dirty="0">
                <a:latin typeface="Arial" panose="020B0604020202020204" pitchFamily="34" charset="0"/>
                <a:cs typeface="Arial" panose="020B0604020202020204" pitchFamily="34" charset="0"/>
              </a:rPr>
              <a:t>s</a:t>
            </a:r>
            <a:endParaRPr sz="4000" spc="-5" dirty="0">
              <a:latin typeface="Arial" panose="020B0604020202020204" pitchFamily="34" charset="0"/>
              <a:cs typeface="Arial" panose="020B0604020202020204" pitchFamily="34" charset="0"/>
            </a:endParaRPr>
          </a:p>
        </p:txBody>
      </p:sp>
      <p:sp>
        <p:nvSpPr>
          <p:cNvPr id="3" name="object 3"/>
          <p:cNvSpPr txBox="1"/>
          <p:nvPr/>
        </p:nvSpPr>
        <p:spPr>
          <a:xfrm>
            <a:off x="861608" y="1022115"/>
            <a:ext cx="10194756" cy="5239255"/>
          </a:xfrm>
          <a:prstGeom prst="rect">
            <a:avLst/>
          </a:prstGeom>
        </p:spPr>
        <p:txBody>
          <a:bodyPr vert="horz" wrap="square" lIns="0" tIns="177165" rIns="0" bIns="0" rtlCol="0">
            <a:spAutoFit/>
          </a:bodyPr>
          <a:lstStyle/>
          <a:p>
            <a:pPr marL="355600" indent="-342900">
              <a:spcBef>
                <a:spcPts val="1395"/>
              </a:spcBef>
              <a:buChar char="•"/>
              <a:tabLst>
                <a:tab pos="355600" algn="l"/>
                <a:tab pos="356235" algn="l"/>
              </a:tabLst>
            </a:pPr>
            <a:r>
              <a:rPr lang="en-US" altLang="zh-CN" sz="2400" spc="-5" dirty="0">
                <a:latin typeface="Arial"/>
                <a:cs typeface="Arial"/>
              </a:rPr>
              <a:t>A fuzzy </a:t>
            </a:r>
            <a:r>
              <a:rPr lang="en-US" sz="2400" spc="-5" dirty="0">
                <a:latin typeface="Arial"/>
                <a:cs typeface="Arial"/>
              </a:rPr>
              <a:t>s</a:t>
            </a:r>
            <a:r>
              <a:rPr sz="2400" spc="-5" dirty="0">
                <a:latin typeface="Arial"/>
                <a:cs typeface="Arial"/>
              </a:rPr>
              <a:t>et </a:t>
            </a:r>
            <a:r>
              <a:rPr sz="2400" dirty="0">
                <a:latin typeface="Arial"/>
                <a:cs typeface="Arial"/>
              </a:rPr>
              <a:t>A </a:t>
            </a:r>
            <a:r>
              <a:rPr sz="2400" spc="-5" dirty="0">
                <a:latin typeface="Arial"/>
                <a:cs typeface="Arial"/>
              </a:rPr>
              <a:t>is defined</a:t>
            </a:r>
            <a:r>
              <a:rPr sz="2400" spc="50" dirty="0">
                <a:latin typeface="Arial"/>
                <a:cs typeface="Arial"/>
              </a:rPr>
              <a:t> </a:t>
            </a:r>
            <a:r>
              <a:rPr sz="2400" spc="-5" dirty="0">
                <a:latin typeface="Arial"/>
                <a:cs typeface="Arial"/>
              </a:rPr>
              <a:t>by</a:t>
            </a:r>
            <a:r>
              <a:rPr lang="en-US" sz="2400" spc="-5" dirty="0">
                <a:latin typeface="Arial"/>
                <a:cs typeface="Arial"/>
              </a:rPr>
              <a:t> using</a:t>
            </a:r>
            <a:endParaRPr sz="2400" dirty="0">
              <a:latin typeface="Arial"/>
              <a:cs typeface="Arial"/>
            </a:endParaRPr>
          </a:p>
          <a:p>
            <a:pPr marL="1993900">
              <a:spcBef>
                <a:spcPts val="1300"/>
              </a:spcBef>
            </a:pPr>
            <a:r>
              <a:rPr sz="2400" b="1" spc="-5" dirty="0">
                <a:latin typeface="Arial"/>
                <a:cs typeface="Arial"/>
              </a:rPr>
              <a:t>A={ x </a:t>
            </a:r>
            <a:r>
              <a:rPr sz="2400" b="1" spc="-10" dirty="0">
                <a:latin typeface="Arial"/>
                <a:cs typeface="Arial"/>
              </a:rPr>
              <a:t>|</a:t>
            </a:r>
            <a:r>
              <a:rPr sz="2400" b="1" spc="-10" dirty="0">
                <a:latin typeface="Symbol"/>
                <a:cs typeface="Symbol"/>
              </a:rPr>
              <a:t></a:t>
            </a:r>
            <a:r>
              <a:rPr sz="2400" b="1" spc="-10" dirty="0">
                <a:latin typeface="Arial"/>
                <a:cs typeface="Arial"/>
              </a:rPr>
              <a:t>(x)</a:t>
            </a:r>
            <a:r>
              <a:rPr sz="2400" b="1" spc="-5" dirty="0">
                <a:latin typeface="Arial"/>
                <a:cs typeface="Arial"/>
              </a:rPr>
              <a:t>}</a:t>
            </a:r>
            <a:endParaRPr sz="2400" dirty="0">
              <a:latin typeface="Arial"/>
              <a:cs typeface="Arial"/>
            </a:endParaRPr>
          </a:p>
          <a:p>
            <a:pPr marL="351155">
              <a:spcBef>
                <a:spcPts val="1585"/>
              </a:spcBef>
            </a:pPr>
            <a:r>
              <a:rPr sz="2400" spc="-5" dirty="0">
                <a:latin typeface="Arial"/>
                <a:cs typeface="Arial"/>
              </a:rPr>
              <a:t>where </a:t>
            </a:r>
            <a:r>
              <a:rPr sz="2400" i="1" spc="-5" dirty="0">
                <a:latin typeface="Symbol"/>
                <a:cs typeface="Symbol"/>
              </a:rPr>
              <a:t></a:t>
            </a:r>
            <a:r>
              <a:rPr sz="2400" spc="-5" dirty="0">
                <a:latin typeface="Arial"/>
                <a:cs typeface="Arial"/>
              </a:rPr>
              <a:t>(x) is a </a:t>
            </a:r>
            <a:r>
              <a:rPr sz="2400" b="1" dirty="0">
                <a:solidFill>
                  <a:srgbClr val="00B050"/>
                </a:solidFill>
                <a:latin typeface="Arial"/>
                <a:cs typeface="Arial"/>
              </a:rPr>
              <a:t>membership</a:t>
            </a:r>
            <a:r>
              <a:rPr sz="2400" b="1" spc="15" dirty="0">
                <a:solidFill>
                  <a:srgbClr val="00B050"/>
                </a:solidFill>
                <a:latin typeface="Arial"/>
                <a:cs typeface="Arial"/>
              </a:rPr>
              <a:t> </a:t>
            </a:r>
            <a:r>
              <a:rPr sz="2400" b="1" dirty="0">
                <a:solidFill>
                  <a:srgbClr val="00B050"/>
                </a:solidFill>
                <a:latin typeface="Arial"/>
                <a:cs typeface="Arial"/>
              </a:rPr>
              <a:t>function</a:t>
            </a:r>
            <a:r>
              <a:rPr sz="2400" dirty="0">
                <a:latin typeface="Arial"/>
                <a:cs typeface="Arial"/>
              </a:rPr>
              <a:t>.</a:t>
            </a:r>
          </a:p>
          <a:p>
            <a:pPr marL="469900" lvl="1">
              <a:spcBef>
                <a:spcPts val="5"/>
              </a:spcBef>
              <a:tabLst>
                <a:tab pos="756285" algn="l"/>
                <a:tab pos="756920" algn="l"/>
              </a:tabLst>
            </a:pPr>
            <a:endParaRPr lang="en-US" sz="2000" b="1" dirty="0">
              <a:solidFill>
                <a:srgbClr val="FF0000"/>
              </a:solidFill>
              <a:latin typeface="Arial"/>
              <a:cs typeface="Arial"/>
            </a:endParaRPr>
          </a:p>
          <a:p>
            <a:pPr marL="756285" lvl="1" indent="-286385">
              <a:spcBef>
                <a:spcPts val="5"/>
              </a:spcBef>
              <a:buFontTx/>
              <a:buChar char="–"/>
              <a:tabLst>
                <a:tab pos="756285" algn="l"/>
                <a:tab pos="756920" algn="l"/>
              </a:tabLst>
            </a:pPr>
            <a:r>
              <a:rPr lang="en-US" sz="2000" b="1" dirty="0">
                <a:solidFill>
                  <a:srgbClr val="FF0000"/>
                </a:solidFill>
                <a:latin typeface="Arial"/>
                <a:cs typeface="Arial"/>
              </a:rPr>
              <a:t>The range of </a:t>
            </a:r>
            <a:r>
              <a:rPr lang="en-US" sz="2000" b="1" i="1" spc="-5" dirty="0">
                <a:solidFill>
                  <a:srgbClr val="FF0000"/>
                </a:solidFill>
                <a:latin typeface="Symbol"/>
                <a:cs typeface="Symbol"/>
              </a:rPr>
              <a:t></a:t>
            </a:r>
            <a:r>
              <a:rPr lang="en-US" sz="2000" b="1" spc="-5" dirty="0">
                <a:solidFill>
                  <a:srgbClr val="FF0000"/>
                </a:solidFill>
                <a:latin typeface="Arial"/>
                <a:cs typeface="Arial"/>
              </a:rPr>
              <a:t>(x) is </a:t>
            </a:r>
            <a:r>
              <a:rPr lang="en-US" sz="2000" b="1" dirty="0">
                <a:solidFill>
                  <a:srgbClr val="FF0000"/>
                </a:solidFill>
                <a:latin typeface="Arial"/>
                <a:cs typeface="Arial"/>
              </a:rPr>
              <a:t>[0,1].  </a:t>
            </a:r>
            <a:r>
              <a:rPr lang="en-US" sz="2000" b="1" dirty="0">
                <a:solidFill>
                  <a:srgbClr val="C00000"/>
                </a:solidFill>
                <a:latin typeface="Arial"/>
                <a:cs typeface="Arial"/>
              </a:rPr>
              <a:t>We cannot say clearly if x is in A</a:t>
            </a:r>
            <a:r>
              <a:rPr lang="en-US" sz="2000" b="1" spc="-265" dirty="0">
                <a:solidFill>
                  <a:srgbClr val="C00000"/>
                </a:solidFill>
                <a:latin typeface="Arial"/>
                <a:cs typeface="Arial"/>
              </a:rPr>
              <a:t>   </a:t>
            </a:r>
            <a:r>
              <a:rPr lang="en-US" sz="2000" b="1" dirty="0">
                <a:solidFill>
                  <a:srgbClr val="C00000"/>
                </a:solidFill>
                <a:latin typeface="Arial"/>
                <a:cs typeface="Arial"/>
              </a:rPr>
              <a:t>or not when 0&lt;</a:t>
            </a:r>
            <a:r>
              <a:rPr lang="en-US" sz="2000" b="1" i="1" dirty="0">
                <a:solidFill>
                  <a:srgbClr val="C00000"/>
                </a:solidFill>
                <a:latin typeface="Symbol"/>
                <a:cs typeface="Symbol"/>
              </a:rPr>
              <a:t></a:t>
            </a:r>
            <a:r>
              <a:rPr lang="en-US" sz="2000" b="1" dirty="0">
                <a:solidFill>
                  <a:srgbClr val="C00000"/>
                </a:solidFill>
                <a:latin typeface="Arial"/>
                <a:cs typeface="Arial"/>
              </a:rPr>
              <a:t>(x) &lt;</a:t>
            </a:r>
            <a:r>
              <a:rPr lang="en-US" sz="2000" b="1" spc="-80" dirty="0">
                <a:solidFill>
                  <a:srgbClr val="C00000"/>
                </a:solidFill>
                <a:latin typeface="Arial"/>
                <a:cs typeface="Arial"/>
              </a:rPr>
              <a:t> </a:t>
            </a:r>
            <a:r>
              <a:rPr lang="en-US" sz="2000" b="1" dirty="0">
                <a:solidFill>
                  <a:srgbClr val="C00000"/>
                </a:solidFill>
                <a:latin typeface="Arial"/>
                <a:cs typeface="Arial"/>
              </a:rPr>
              <a:t>1.</a:t>
            </a:r>
          </a:p>
          <a:p>
            <a:pPr lvl="1">
              <a:spcBef>
                <a:spcPts val="55"/>
              </a:spcBef>
            </a:pPr>
            <a:endParaRPr lang="en-US" sz="2000" b="1" dirty="0">
              <a:solidFill>
                <a:srgbClr val="C00000"/>
              </a:solidFill>
              <a:latin typeface="Arial"/>
              <a:cs typeface="Arial"/>
            </a:endParaRPr>
          </a:p>
          <a:p>
            <a:pPr marL="355600" marR="730250" indent="-342900">
              <a:spcBef>
                <a:spcPts val="580"/>
              </a:spcBef>
              <a:buChar char="•"/>
              <a:tabLst>
                <a:tab pos="355600" algn="l"/>
                <a:tab pos="356235" algn="l"/>
              </a:tabLst>
            </a:pPr>
            <a:r>
              <a:rPr lang="en-US" sz="2400" dirty="0">
                <a:latin typeface="Arial"/>
                <a:cs typeface="Arial"/>
              </a:rPr>
              <a:t>A </a:t>
            </a:r>
            <a:r>
              <a:rPr lang="en-US" sz="2400" spc="-5" dirty="0">
                <a:latin typeface="Arial"/>
                <a:cs typeface="Arial"/>
              </a:rPr>
              <a:t>fuzzy set  </a:t>
            </a:r>
            <a:r>
              <a:rPr lang="en-US" sz="2400" dirty="0">
                <a:latin typeface="Arial"/>
                <a:cs typeface="Arial"/>
              </a:rPr>
              <a:t>A  </a:t>
            </a:r>
            <a:r>
              <a:rPr lang="en-US" sz="2400" spc="-5" dirty="0">
                <a:latin typeface="Arial"/>
                <a:cs typeface="Arial"/>
              </a:rPr>
              <a:t>is described as</a:t>
            </a:r>
            <a:r>
              <a:rPr lang="en-US" sz="2400" spc="20" dirty="0">
                <a:latin typeface="Arial"/>
                <a:cs typeface="Arial"/>
              </a:rPr>
              <a:t> </a:t>
            </a:r>
            <a:r>
              <a:rPr lang="en-US" sz="2400" spc="-5" dirty="0">
                <a:latin typeface="Arial"/>
                <a:cs typeface="Arial"/>
              </a:rPr>
              <a:t>follows:</a:t>
            </a:r>
            <a:endParaRPr lang="en-US" sz="2400" dirty="0">
              <a:latin typeface="Arial"/>
              <a:cs typeface="Arial"/>
            </a:endParaRPr>
          </a:p>
          <a:p>
            <a:pPr>
              <a:spcBef>
                <a:spcPts val="25"/>
              </a:spcBef>
              <a:buFont typeface="Arial"/>
              <a:buChar char="•"/>
            </a:pPr>
            <a:endParaRPr lang="en-US" sz="2400" dirty="0">
              <a:latin typeface="Times New Roman"/>
              <a:cs typeface="Times New Roman"/>
            </a:endParaRPr>
          </a:p>
          <a:p>
            <a:pPr marL="736600"/>
            <a:r>
              <a:rPr lang="en-US" sz="2400" dirty="0">
                <a:latin typeface="Arial"/>
                <a:cs typeface="Arial"/>
              </a:rPr>
              <a:t>A = </a:t>
            </a:r>
            <a:r>
              <a:rPr lang="en-US" sz="2400" i="1" spc="-5" dirty="0">
                <a:latin typeface="Symbol"/>
                <a:cs typeface="Symbol"/>
              </a:rPr>
              <a:t></a:t>
            </a:r>
            <a:r>
              <a:rPr lang="en-US" sz="2400" spc="-7" baseline="-20833" dirty="0">
                <a:latin typeface="Arial"/>
                <a:cs typeface="Arial"/>
              </a:rPr>
              <a:t>A</a:t>
            </a:r>
            <a:r>
              <a:rPr lang="en-US" sz="2400" spc="-5" dirty="0">
                <a:latin typeface="Arial"/>
                <a:cs typeface="Arial"/>
              </a:rPr>
              <a:t>(x</a:t>
            </a:r>
            <a:r>
              <a:rPr lang="en-US" sz="2400" spc="-7" baseline="-20833" dirty="0">
                <a:latin typeface="Arial"/>
                <a:cs typeface="Arial"/>
              </a:rPr>
              <a:t>1</a:t>
            </a:r>
            <a:r>
              <a:rPr lang="en-US" sz="2400" spc="-5" dirty="0">
                <a:latin typeface="Arial"/>
                <a:cs typeface="Arial"/>
              </a:rPr>
              <a:t>)/x</a:t>
            </a:r>
            <a:r>
              <a:rPr lang="en-US" sz="2400" spc="-7" baseline="-20833" dirty="0">
                <a:latin typeface="Arial"/>
                <a:cs typeface="Arial"/>
              </a:rPr>
              <a:t>1</a:t>
            </a:r>
            <a:r>
              <a:rPr lang="en-US" sz="2400" spc="-5" dirty="0">
                <a:latin typeface="Arial"/>
                <a:cs typeface="Arial"/>
              </a:rPr>
              <a:t>+ </a:t>
            </a:r>
            <a:r>
              <a:rPr lang="en-US" sz="2400" i="1" spc="-5" dirty="0">
                <a:latin typeface="Symbol"/>
                <a:cs typeface="Symbol"/>
              </a:rPr>
              <a:t></a:t>
            </a:r>
            <a:r>
              <a:rPr lang="en-US" sz="2400" spc="-7" baseline="-20833" dirty="0">
                <a:latin typeface="Arial"/>
                <a:cs typeface="Arial"/>
              </a:rPr>
              <a:t>A</a:t>
            </a:r>
            <a:r>
              <a:rPr lang="en-US" sz="2400" spc="-5" dirty="0">
                <a:latin typeface="Arial"/>
                <a:cs typeface="Arial"/>
              </a:rPr>
              <a:t>(x</a:t>
            </a:r>
            <a:r>
              <a:rPr lang="en-US" sz="2400" spc="-7" baseline="-20833" dirty="0">
                <a:latin typeface="Arial"/>
                <a:cs typeface="Arial"/>
              </a:rPr>
              <a:t>2</a:t>
            </a:r>
            <a:r>
              <a:rPr lang="en-US" sz="2400" spc="-5" dirty="0">
                <a:latin typeface="Arial"/>
                <a:cs typeface="Arial"/>
              </a:rPr>
              <a:t>)/x</a:t>
            </a:r>
            <a:r>
              <a:rPr lang="en-US" sz="2400" spc="-7" baseline="-20833" dirty="0">
                <a:latin typeface="Arial"/>
                <a:cs typeface="Arial"/>
              </a:rPr>
              <a:t>2</a:t>
            </a:r>
            <a:r>
              <a:rPr lang="en-US" sz="2400" spc="-5" dirty="0">
                <a:latin typeface="Arial"/>
                <a:cs typeface="Arial"/>
              </a:rPr>
              <a:t>+…+</a:t>
            </a:r>
            <a:r>
              <a:rPr lang="en-US" sz="2400" spc="-35" dirty="0">
                <a:latin typeface="Arial"/>
                <a:cs typeface="Arial"/>
              </a:rPr>
              <a:t> </a:t>
            </a:r>
            <a:r>
              <a:rPr lang="en-US" sz="2400" i="1" spc="-5" dirty="0">
                <a:latin typeface="Symbol"/>
                <a:cs typeface="Symbol"/>
              </a:rPr>
              <a:t></a:t>
            </a:r>
            <a:r>
              <a:rPr lang="en-US" sz="2400" spc="-7" baseline="-20833" dirty="0">
                <a:latin typeface="Arial"/>
                <a:cs typeface="Arial"/>
              </a:rPr>
              <a:t>A</a:t>
            </a:r>
            <a:r>
              <a:rPr lang="en-US" sz="2400" spc="-5" dirty="0">
                <a:latin typeface="Arial"/>
                <a:cs typeface="Arial"/>
              </a:rPr>
              <a:t>(</a:t>
            </a:r>
            <a:r>
              <a:rPr lang="en-US" sz="2400" spc="-5" dirty="0" err="1">
                <a:latin typeface="Arial"/>
                <a:cs typeface="Arial"/>
              </a:rPr>
              <a:t>x</a:t>
            </a:r>
            <a:r>
              <a:rPr lang="en-US" sz="2400" spc="-7" baseline="-20833" dirty="0" err="1">
                <a:latin typeface="Arial"/>
                <a:cs typeface="Arial"/>
              </a:rPr>
              <a:t>N</a:t>
            </a:r>
            <a:r>
              <a:rPr lang="en-US" sz="2400" spc="-5" dirty="0">
                <a:latin typeface="Arial"/>
                <a:cs typeface="Arial"/>
              </a:rPr>
              <a:t>)/</a:t>
            </a:r>
            <a:r>
              <a:rPr lang="en-US" sz="2400" spc="-5" dirty="0" err="1">
                <a:latin typeface="Arial"/>
                <a:cs typeface="Arial"/>
              </a:rPr>
              <a:t>x</a:t>
            </a:r>
            <a:r>
              <a:rPr lang="en-US" sz="2400" spc="-7" baseline="-20833" dirty="0" err="1">
                <a:latin typeface="Arial"/>
                <a:cs typeface="Arial"/>
              </a:rPr>
              <a:t>N</a:t>
            </a:r>
            <a:r>
              <a:rPr lang="en-US" sz="2400" baseline="-20833" dirty="0">
                <a:latin typeface="Arial"/>
                <a:cs typeface="Arial"/>
              </a:rPr>
              <a:t> </a:t>
            </a:r>
            <a:r>
              <a:rPr lang="en-US" sz="2400" dirty="0">
                <a:latin typeface="Arial"/>
                <a:cs typeface="Arial"/>
              </a:rPr>
              <a:t>    </a:t>
            </a:r>
          </a:p>
          <a:p>
            <a:pPr marL="736600"/>
            <a:endParaRPr lang="en-US" sz="2400" spc="-5" dirty="0">
              <a:latin typeface="Arial"/>
              <a:cs typeface="Arial"/>
            </a:endParaRPr>
          </a:p>
          <a:p>
            <a:pPr marL="736600"/>
            <a:r>
              <a:rPr lang="en-US" sz="2400" spc="-5" dirty="0">
                <a:latin typeface="Arial"/>
                <a:cs typeface="Arial"/>
              </a:rPr>
              <a:t>where</a:t>
            </a:r>
            <a:r>
              <a:rPr lang="en-US" sz="2400" dirty="0">
                <a:latin typeface="Arial"/>
                <a:cs typeface="Arial"/>
              </a:rPr>
              <a:t> /	</a:t>
            </a:r>
            <a:r>
              <a:rPr lang="en-US" sz="2400" spc="-5" dirty="0">
                <a:latin typeface="Arial"/>
                <a:cs typeface="Arial"/>
              </a:rPr>
              <a:t>is a </a:t>
            </a:r>
            <a:r>
              <a:rPr lang="en-US" sz="2400" dirty="0">
                <a:latin typeface="Arial"/>
                <a:cs typeface="Arial"/>
              </a:rPr>
              <a:t>separator, </a:t>
            </a:r>
            <a:r>
              <a:rPr lang="en-US" sz="2400" spc="-5" dirty="0">
                <a:latin typeface="Arial"/>
                <a:cs typeface="Arial"/>
              </a:rPr>
              <a:t>and </a:t>
            </a:r>
            <a:r>
              <a:rPr lang="en-US" sz="2400" dirty="0">
                <a:latin typeface="MS PGothic"/>
                <a:cs typeface="MS PGothic"/>
              </a:rPr>
              <a:t>＋ </a:t>
            </a:r>
            <a:r>
              <a:rPr lang="en-US" sz="2400" spc="-5" dirty="0">
                <a:latin typeface="Arial"/>
                <a:cs typeface="Arial"/>
              </a:rPr>
              <a:t>is </a:t>
            </a:r>
            <a:r>
              <a:rPr lang="en-US" sz="2400" dirty="0">
                <a:latin typeface="Arial"/>
                <a:cs typeface="Arial"/>
              </a:rPr>
              <a:t>the </a:t>
            </a:r>
            <a:r>
              <a:rPr lang="en-US" sz="2400" spc="-10" dirty="0">
                <a:latin typeface="Arial"/>
                <a:cs typeface="Arial"/>
              </a:rPr>
              <a:t>logic</a:t>
            </a:r>
            <a:r>
              <a:rPr lang="en-US" sz="2400" spc="-30" dirty="0">
                <a:latin typeface="Arial"/>
                <a:cs typeface="Arial"/>
              </a:rPr>
              <a:t> </a:t>
            </a:r>
            <a:r>
              <a:rPr lang="en-US" sz="2400" dirty="0">
                <a:latin typeface="Arial"/>
                <a:cs typeface="Arial"/>
              </a:rPr>
              <a:t>OR.</a:t>
            </a:r>
          </a:p>
          <a:p>
            <a:pPr lvl="1">
              <a:spcBef>
                <a:spcPts val="55"/>
              </a:spcBef>
              <a:buFont typeface="Arial"/>
              <a:buChar char="–"/>
            </a:pPr>
            <a:endParaRPr sz="2600" dirty="0">
              <a:latin typeface="Times New Roman"/>
              <a:cs typeface="Times New Roman"/>
            </a:endParaRPr>
          </a:p>
        </p:txBody>
      </p:sp>
    </p:spTree>
    <p:extLst>
      <p:ext uri="{BB962C8B-B14F-4D97-AF65-F5344CB8AC3E}">
        <p14:creationId xmlns:p14="http://schemas.microsoft.com/office/powerpoint/2010/main" val="3361256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TotalTime>
  <Words>2180</Words>
  <Application>Microsoft Office PowerPoint</Application>
  <PresentationFormat>Widescreen</PresentationFormat>
  <Paragraphs>332</Paragraphs>
  <Slides>46</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68" baseType="lpstr">
      <vt:lpstr>等线</vt:lpstr>
      <vt:lpstr>等线 Light</vt:lpstr>
      <vt:lpstr>標楷體</vt:lpstr>
      <vt:lpstr>inherit</vt:lpstr>
      <vt:lpstr>맑은 고딕</vt:lpstr>
      <vt:lpstr>Monotype Sorts</vt:lpstr>
      <vt:lpstr>MS Gothic</vt:lpstr>
      <vt:lpstr>MS PGothic</vt:lpstr>
      <vt:lpstr>PMingLiU</vt:lpstr>
      <vt:lpstr>Arial</vt:lpstr>
      <vt:lpstr>Arial Rounded MT Bold</vt:lpstr>
      <vt:lpstr>Calibri</vt:lpstr>
      <vt:lpstr>Calibri Light</vt:lpstr>
      <vt:lpstr>Comic Sans MS</vt:lpstr>
      <vt:lpstr>Narkisim</vt:lpstr>
      <vt:lpstr>Symbol</vt:lpstr>
      <vt:lpstr>Tahoma</vt:lpstr>
      <vt:lpstr>Times New Roman</vt:lpstr>
      <vt:lpstr>Wingdings</vt:lpstr>
      <vt:lpstr>Office Theme</vt:lpstr>
      <vt:lpstr>Picture</vt:lpstr>
      <vt:lpstr>Equation</vt:lpstr>
      <vt:lpstr>PowerPoint Presentation</vt:lpstr>
      <vt:lpstr>Three AI areas</vt:lpstr>
      <vt:lpstr>What is a FUZZY LOGIC?</vt:lpstr>
      <vt:lpstr>DNA match/search using fuzzy Logic</vt:lpstr>
      <vt:lpstr>Text match/search using fuzzy Logic</vt:lpstr>
      <vt:lpstr>PowerPoint Presentation</vt:lpstr>
      <vt:lpstr>Fuzzy Sets (Fuzzy Logic) vs Crisp Sets (Boolean Logic) </vt:lpstr>
      <vt:lpstr>PowerPoint Presentation</vt:lpstr>
      <vt:lpstr>Definition of Fuzzy Sets</vt:lpstr>
      <vt:lpstr>Operations on fuzzy sets</vt:lpstr>
      <vt:lpstr>Operations of fuzzy sets</vt:lpstr>
      <vt:lpstr>Union</vt:lpstr>
      <vt:lpstr>Intersection</vt:lpstr>
      <vt:lpstr>Complement</vt:lpstr>
      <vt:lpstr>Difference</vt:lpstr>
      <vt:lpstr>Sum</vt:lpstr>
      <vt:lpstr>Product</vt:lpstr>
      <vt:lpstr>Bounded Sum</vt:lpstr>
      <vt:lpstr>Bounded Difference</vt:lpstr>
      <vt:lpstr>PowerPoint Presentation</vt:lpstr>
      <vt:lpstr>Fuzzy Numbers</vt:lpstr>
      <vt:lpstr>One example fuzzy number</vt:lpstr>
      <vt:lpstr>fuzzy numbers vs crisp numbers</vt:lpstr>
      <vt:lpstr>Cases of fuzzy numbers</vt:lpstr>
      <vt:lpstr>Two fuzzy numbers (each X has a membership value for each fuzzy number)</vt:lpstr>
      <vt:lpstr>Intersection of fuzzy numbers</vt:lpstr>
      <vt:lpstr>Union of fuzzy numbers</vt:lpstr>
      <vt:lpstr>Negation (Complement) of fuzzy number</vt:lpstr>
      <vt:lpstr>PowerPoint Presentation</vt:lpstr>
      <vt:lpstr>PowerPoint Presentation</vt:lpstr>
      <vt:lpstr>PowerPoint Presentation</vt:lpstr>
      <vt:lpstr>Operation of Fuzzy System </vt:lpstr>
      <vt:lpstr>PowerPoint Presentation</vt:lpstr>
      <vt:lpstr>Step 1:  Let’s define fuzzy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Implementing Fuzzy Control Systems using Fuzzy Inference</vt:lpstr>
      <vt:lpstr>Install Scikit-fuzzy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Fuzzy Logic, Fuzzy Sets &amp; Fuzzy Set Operations</dc:title>
  <dc:creator>AnindyaPC</dc:creator>
  <cp:lastModifiedBy>Chen, Haiquan</cp:lastModifiedBy>
  <cp:revision>91</cp:revision>
  <cp:lastPrinted>2019-11-13T18:22:22Z</cp:lastPrinted>
  <dcterms:created xsi:type="dcterms:W3CDTF">2018-07-08T02:18:11Z</dcterms:created>
  <dcterms:modified xsi:type="dcterms:W3CDTF">2022-08-28T16:26:20Z</dcterms:modified>
</cp:coreProperties>
</file>